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3"/>
    <p:sldId id="346" r:id="rId4"/>
    <p:sldId id="471" r:id="rId5"/>
    <p:sldId id="370" r:id="rId6"/>
    <p:sldId id="371" r:id="rId7"/>
    <p:sldId id="372" r:id="rId8"/>
    <p:sldId id="472" r:id="rId9"/>
    <p:sldId id="473" r:id="rId10"/>
    <p:sldId id="481" r:id="rId11"/>
    <p:sldId id="294" r:id="rId12"/>
    <p:sldId id="295" r:id="rId13"/>
    <p:sldId id="296" r:id="rId14"/>
    <p:sldId id="297" r:id="rId15"/>
    <p:sldId id="299" r:id="rId16"/>
    <p:sldId id="298" r:id="rId17"/>
    <p:sldId id="290" r:id="rId18"/>
    <p:sldId id="351" r:id="rId19"/>
    <p:sldId id="409" r:id="rId20"/>
    <p:sldId id="466" r:id="rId21"/>
    <p:sldId id="480" r:id="rId22"/>
    <p:sldId id="310" r:id="rId23"/>
    <p:sldId id="380" r:id="rId24"/>
    <p:sldId id="475" r:id="rId25"/>
    <p:sldId id="476" r:id="rId26"/>
    <p:sldId id="477" r:id="rId27"/>
    <p:sldId id="4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mana\OneDrive\Masa&#252;st&#252;\2.A&#350;AMA%202025\Ramada%20Alibeyk&#246;y\B6\Personel%20Oranlar&#3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86099044309"/>
          <c:y val="0.0477741585233442"/>
          <c:w val="0.828392701998262"/>
          <c:h val="0.417893593919653"/>
        </c:manualLayout>
      </c:layout>
      <c:barChart>
        <c:barDir val="col"/>
        <c:grouping val="clustered"/>
        <c:varyColors val="1"/>
        <c:ser>
          <c:idx val="0"/>
          <c:order val="0"/>
          <c:tx>
            <c:strRef>
              <c:f>"Toplam Çalışan Sayısı"</c:f>
              <c:strCache>
                <c:ptCount val="1"/>
                <c:pt idx="0">
                  <c:v>Toplam Çalışan Sayısı</c:v>
                </c:pt>
              </c:strCache>
            </c:strRef>
          </c:tx>
          <c:spPr>
            <a:solidFill>
              <a:srgbClr val="5B9BD5"/>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Oranları.xlsx]2025'!$A$4</c:f>
              <c:numCache>
                <c:formatCode>General</c:formatCode>
                <c:ptCount val="1"/>
                <c:pt idx="0">
                  <c:v>71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"Yerel 
İsdihdam Sayısı"</c:f>
              <c:strCache>
                <c:ptCount val="1"/>
                <c:pt idx="0">
                  <c:v>Yerel 
İsdihdam Sayısı</c:v>
                </c:pt>
              </c:strCache>
            </c:strRef>
          </c:tx>
          <c:spPr>
            <a:solidFill>
              <a:srgbClr val="5B9BD5"/>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Oranları.xlsx]2025'!$F$4</c:f>
              <c:numCache>
                <c:formatCode>General</c:formatCode>
                <c:ptCount val="1"/>
                <c:pt idx="0">
                  <c:v>71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2"/>
          <c:order val="2"/>
          <c:tx>
            <c:strRef>
              <c:f>"Yerel Yönetici İstihdam Sayısı"</c:f>
              <c:strCache>
                <c:ptCount val="1"/>
                <c:pt idx="0">
                  <c:v>Yerel Yönetici İstihdam Sayısı</c:v>
                </c:pt>
              </c:strCache>
            </c:strRef>
          </c:tx>
          <c:spPr>
            <a:solidFill>
              <a:srgbClr val="ED7D31"/>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Oranları.xlsx]2025'!$H$4</c:f>
              <c:numCache>
                <c:formatCode>General</c:formatCode>
                <c:ptCount val="1"/>
                <c:pt idx="0">
                  <c:v>12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3"/>
          <c:order val="3"/>
          <c:tx>
            <c:strRef>
              <c:f>"Kadın Çalışan Sayısı"</c:f>
              <c:strCache>
                <c:ptCount val="1"/>
                <c:pt idx="0">
                  <c:v>Kadın Çalışan Sayısı</c:v>
                </c:pt>
              </c:strCache>
            </c:strRef>
          </c:tx>
          <c:spPr>
            <a:solidFill>
              <a:srgbClr val="A5A5A5"/>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Oranları.xlsx]2025'!$J$4</c:f>
              <c:numCache>
                <c:formatCode>General</c:formatCode>
                <c:ptCount val="1"/>
                <c:pt idx="0">
                  <c:v>33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4"/>
          <c:order val="4"/>
          <c:tx>
            <c:strRef>
              <c:f>"Kadın Yönetici"</c:f>
              <c:strCache>
                <c:ptCount val="1"/>
                <c:pt idx="0">
                  <c:v>Kadın Yönetici</c:v>
                </c:pt>
              </c:strCache>
            </c:strRef>
          </c:tx>
          <c:spPr>
            <a:solidFill>
              <a:srgbClr val="FFC000"/>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Oranları.xlsx]2025'!$L$4</c:f>
              <c:numCache>
                <c:formatCode>General</c:formatCode>
                <c:ptCount val="1"/>
                <c:pt idx="0">
                  <c:v>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942187354"/>
        <c:axId val="740252332"/>
      </c:barChart>
      <c:catAx>
        <c:axId val="942187354"/>
        <c:scaling>
          <c:orientation val="minMax"/>
        </c:scaling>
        <c:delete val="0"/>
        <c:axPos val="b"/>
        <c:title>
          <c:layout/>
          <c:overlay val="0"/>
          <c:tx>
            <c:rich>
              <a:bodyPr/>
              <a:lstStyle/>
              <a:p>
                <a:pPr>
                  <a:defRPr/>
                </a:pPr>
              </a:p>
            </c:rich>
          </c:tx>
        </c:title>
        <c:numFmt formatCode="General" sourceLinked="1"/>
        <c:majorTickMark val="none"/>
        <c:minorTickMark val="none"/>
        <c:tickLblPos val="nextTo"/>
        <c:txPr>
          <a:bodyPr rot="-60000000" spcFirstLastPara="0" vertOverflow="ellipsis" vert="horz" wrap="square" anchor="ctr" anchorCtr="1"/>
          <a:lstStyle/>
          <a:p>
            <a:pPr>
              <a:defRPr lang="en-US" sz="1800" b="0" i="0" u="none" strike="noStrike" kern="1200" baseline="0">
                <a:solidFill>
                  <a:schemeClr val="bg1"/>
                </a:solidFill>
                <a:latin typeface="+mn-lt"/>
                <a:ea typeface="+mn-ea"/>
                <a:cs typeface="+mn-cs"/>
              </a:defRPr>
            </a:pPr>
          </a:p>
        </c:txPr>
        <c:crossAx val="740252332"/>
        <c:crosses val="autoZero"/>
        <c:auto val="1"/>
        <c:lblAlgn val="ctr"/>
        <c:lblOffset val="100"/>
        <c:noMultiLvlLbl val="1"/>
      </c:catAx>
      <c:valAx>
        <c:axId val="740252332"/>
        <c:scaling>
          <c:orientation val="minMax"/>
        </c:scaling>
        <c:delete val="0"/>
        <c:axPos val="l"/>
        <c:title>
          <c:layout/>
          <c:overlay val="0"/>
          <c:tx>
            <c:rich>
              <a:bodyPr/>
              <a:lstStyle/>
              <a:p>
                <a:pPr>
                  <a:defRPr/>
                </a:pPr>
              </a:p>
            </c:rich>
          </c:tx>
        </c:title>
        <c:numFmt formatCode="General" sourceLinked="1"/>
        <c:majorTickMark val="none"/>
        <c:minorTickMark val="none"/>
        <c:tickLblPos val="nextTo"/>
        <c:spPr>
          <a:ln w="6350" cap="flat" cmpd="sng" algn="ctr">
            <a:solidFill>
              <a:schemeClr val="tx1">
                <a:tint val="75000"/>
              </a:schemeClr>
            </a:solidFill>
            <a:prstDash val="solid"/>
            <a:round/>
          </a:ln>
        </c:spPr>
        <c:txPr>
          <a:bodyPr rot="-60000000" spcFirstLastPara="0" vertOverflow="ellipsis" vert="horz" wrap="square" anchor="ctr" anchorCtr="1"/>
          <a:lstStyle/>
          <a:p>
            <a:pPr>
              <a:defRPr lang="en-US" sz="1800" b="0" i="0" u="none" strike="noStrike" kern="1200" baseline="0">
                <a:solidFill>
                  <a:schemeClr val="bg1"/>
                </a:solidFill>
                <a:latin typeface="+mn-lt"/>
                <a:ea typeface="+mn-ea"/>
                <a:cs typeface="+mn-cs"/>
              </a:defRPr>
            </a:pPr>
          </a:p>
        </c:txPr>
        <c:crossAx val="942187354"/>
        <c:crosses val="autoZero"/>
        <c:crossBetween val="between"/>
      </c:valAx>
    </c:plotArea>
    <c:legend>
      <c:legendPos val="b"/>
      <c:legendEntry>
        <c:idx val="0"/>
        <c:txPr>
          <a:bodyPr rot="0" spcFirstLastPara="0" vertOverflow="ellipsis" vert="horz" wrap="square" anchor="ctr" anchorCtr="1"/>
          <a:lstStyle/>
          <a:p>
            <a:pPr>
              <a:defRPr lang="en-US" sz="1800" b="0" i="0" u="none" strike="noStrike" kern="1200" baseline="0">
                <a:solidFill>
                  <a:schemeClr val="bg1"/>
                </a:solidFill>
                <a:latin typeface="+mn-lt"/>
                <a:ea typeface="+mn-ea"/>
                <a:cs typeface="+mn-cs"/>
              </a:defRPr>
            </a:pPr>
          </a:p>
        </c:txPr>
      </c:legendEntry>
      <c:legendEntry>
        <c:idx val="1"/>
        <c:txPr>
          <a:bodyPr rot="0" spcFirstLastPara="0" vertOverflow="ellipsis" vert="horz" wrap="square" anchor="ctr" anchorCtr="1"/>
          <a:lstStyle/>
          <a:p>
            <a:pPr>
              <a:defRPr lang="en-US" sz="1800" b="0" i="0" u="none" strike="noStrike" kern="1200" baseline="0">
                <a:solidFill>
                  <a:schemeClr val="bg1"/>
                </a:solidFill>
                <a:latin typeface="+mn-lt"/>
                <a:ea typeface="+mn-ea"/>
                <a:cs typeface="+mn-cs"/>
              </a:defRPr>
            </a:pPr>
          </a:p>
        </c:txPr>
      </c:legendEntry>
      <c:legendEntry>
        <c:idx val="2"/>
        <c:txPr>
          <a:bodyPr rot="0" spcFirstLastPara="0" vertOverflow="ellipsis" vert="horz" wrap="square" anchor="ctr" anchorCtr="1"/>
          <a:lstStyle/>
          <a:p>
            <a:pPr>
              <a:defRPr lang="en-US" sz="1800" b="0" i="0" u="none" strike="noStrike" kern="1200" baseline="0">
                <a:solidFill>
                  <a:schemeClr val="bg1"/>
                </a:solidFill>
                <a:latin typeface="+mn-lt"/>
                <a:ea typeface="+mn-ea"/>
                <a:cs typeface="+mn-cs"/>
              </a:defRPr>
            </a:pPr>
          </a:p>
        </c:txPr>
      </c:legendEntry>
      <c:legendEntry>
        <c:idx val="3"/>
        <c:txPr>
          <a:bodyPr rot="0" spcFirstLastPara="0" vertOverflow="ellipsis" vert="horz" wrap="square" anchor="ctr" anchorCtr="1"/>
          <a:lstStyle/>
          <a:p>
            <a:pPr>
              <a:defRPr lang="en-US" sz="1800" b="0" i="0" u="none" strike="noStrike" kern="1200" baseline="0">
                <a:solidFill>
                  <a:schemeClr val="bg1"/>
                </a:solidFill>
                <a:latin typeface="+mn-lt"/>
                <a:ea typeface="+mn-ea"/>
                <a:cs typeface="+mn-cs"/>
              </a:defRPr>
            </a:pPr>
          </a:p>
        </c:txPr>
      </c:legendEntry>
      <c:legendEntry>
        <c:idx val="4"/>
        <c:txPr>
          <a:bodyPr rot="0" spcFirstLastPara="0" vertOverflow="ellipsis" vert="horz" wrap="square" anchor="ctr" anchorCtr="1"/>
          <a:lstStyle/>
          <a:p>
            <a:pPr>
              <a:defRPr lang="en-US" sz="1800" b="0" i="0" u="none" strike="noStrike" kern="1200" baseline="0">
                <a:solidFill>
                  <a:schemeClr val="bg1"/>
                </a:solidFill>
                <a:latin typeface="+mn-lt"/>
                <a:ea typeface="+mn-ea"/>
                <a:cs typeface="+mn-cs"/>
              </a:defRPr>
            </a:pPr>
          </a:p>
        </c:txPr>
      </c:legendEntry>
      <c:layout/>
      <c:overlay val="0"/>
      <c:txPr>
        <a:bodyPr rot="0" spcFirstLastPara="0" vertOverflow="ellipsis" vert="horz" wrap="square" anchor="ctr" anchorCtr="1"/>
        <a:lstStyle/>
        <a:p>
          <a:pPr>
            <a:defRPr lang="en-US" sz="1800" b="0" i="0" u="none" strike="noStrike" kern="1200" baseline="0">
              <a:solidFill>
                <a:schemeClr val="bg1"/>
              </a:solidFill>
              <a:latin typeface="+mn-lt"/>
              <a:ea typeface="+mn-ea"/>
              <a:cs typeface="+mn-cs"/>
            </a:defRPr>
          </a:pPr>
        </a:p>
      </c:txPr>
    </c:legend>
    <c:plotVisOnly val="1"/>
    <c:dispBlanksAs val="zero"/>
    <c:showDLblsOverMax val="1"/>
    <c:extLst>
      <c:ext uri="{0b15fc19-7d7d-44ad-8c2d-2c3a37ce22c3}">
        <chartProps xmlns="https://web.wps.cn/et/2018/main" chartId="{ea84dea8-d44a-433d-8831-96643ca42f38}"/>
      </c:ext>
    </c:extLst>
  </c:chart>
  <c:txPr>
    <a:bodyPr/>
    <a:lstStyle/>
    <a:p>
      <a:pPr>
        <a:defRPr lang="en-US" sz="1800">
          <a:solidFill>
            <a:schemeClr val="bg1"/>
          </a:solidFill>
        </a:defRPr>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1">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26D905-E27A-49AB-81E2-DC6D25D28EF6}" type="doc">
      <dgm:prSet loTypeId="urn:microsoft.com/office/officeart/2008/layout/LinedList" loCatId="list" qsTypeId="urn:microsoft.com/office/officeart/2005/8/quickstyle/simple4#1" qsCatId="simple" csTypeId="urn:microsoft.com/office/officeart/2005/8/colors/accent6_2#1" csCatId="accent6" phldr="1"/>
      <dgm:spPr/>
      <dgm:t>
        <a:bodyPr/>
        <a:lstStyle/>
        <a:p>
          <a:endParaRPr lang="en-US"/>
        </a:p>
      </dgm:t>
    </dgm:pt>
    <dgm:pt modelId="{ABF6F42E-2547-4AAC-ACBC-BD7E58986CA4}">
      <dgm:prSet phldr="0" custT="1"/>
      <dgm:spPr/>
      <dgm:t>
        <a:bodyPr vert="horz" wrap="square"/>
        <a:lstStyle/>
        <a:p>
          <a:pPr>
            <a:lnSpc>
              <a:spcPct val="100000"/>
            </a:lnSpc>
            <a:spcBef>
              <a:spcPct val="0"/>
            </a:spcBef>
            <a:spcAft>
              <a:spcPct val="35000"/>
            </a:spcAft>
          </a:pPr>
          <a:endParaRPr lang="tr-TR" altLang="en-US" sz="2200" dirty="0"/>
        </a:p>
      </dgm:t>
    </dgm:pt>
    <dgm:pt modelId="{C46C5F9D-5EE7-4F42-B6ED-A457E983E205}" cxnId="{0E57189D-265B-46E9-8E00-A80A3CEF1217}" type="parTrans">
      <dgm:prSet/>
      <dgm:spPr/>
      <dgm:t>
        <a:bodyPr/>
        <a:lstStyle/>
        <a:p>
          <a:endParaRPr lang="en-US"/>
        </a:p>
      </dgm:t>
    </dgm:pt>
    <dgm:pt modelId="{F91EAF6C-945D-4C59-B242-CA0547551FA0}" cxnId="{0E57189D-265B-46E9-8E00-A80A3CEF1217}" type="sibTrans">
      <dgm:prSet/>
      <dgm:spPr/>
      <dgm:t>
        <a:bodyPr/>
        <a:lstStyle/>
        <a:p>
          <a:endParaRPr lang="en-US"/>
        </a:p>
      </dgm:t>
    </dgm:pt>
    <dgm:pt modelId="{770E7143-2FA4-4B6B-AD62-2F88EC12E582}">
      <dgm:prSet phldr="0" custT="1"/>
      <dgm:spPr/>
      <dgm:t>
        <a:bodyPr vert="horz" wrap="square"/>
        <a:p>
          <a:pPr>
            <a:lnSpc>
              <a:spcPct val="100000"/>
            </a:lnSpc>
            <a:spcBef>
              <a:spcPct val="0"/>
            </a:spcBef>
            <a:spcAft>
              <a:spcPct val="35000"/>
            </a:spcAft>
          </a:pPr>
          <a:r>
            <a:rPr lang="tr-TR" altLang="en-US" sz="2200" dirty="0"/>
            <a:t>Karbon salınımını azaltmak üzere personel seçimlerinde yakın civarda yaşayan yerel halkın istihdam edilmesine önem verilmektedir</a:t>
          </a:r>
          <a:r>
            <a:rPr lang="tr-TR" altLang="en-US" sz="2200" dirty="0"/>
            <a:t/>
          </a:r>
          <a:endParaRPr lang="tr-TR" altLang="en-US" sz="2200" dirty="0"/>
        </a:p>
        <a:p>
          <a:pPr>
            <a:lnSpc>
              <a:spcPct val="100000"/>
            </a:lnSpc>
            <a:spcBef>
              <a:spcPct val="0"/>
            </a:spcBef>
            <a:spcAft>
              <a:spcPct val="35000"/>
            </a:spcAft>
          </a:pPr>
          <a:r>
            <a:rPr lang="tr-TR" altLang="en-US" sz="2200" dirty="0"/>
            <a:t>Tek kullanımlık kozmetik ürün kullanılmamaktadır</a:t>
          </a:r>
          <a:r>
            <a:rPr lang="tr-TR" altLang="en-US" sz="2200" dirty="0"/>
            <a:t/>
          </a:r>
          <a:endParaRPr lang="tr-TR" altLang="en-US" sz="2200" dirty="0"/>
        </a:p>
        <a:p>
          <a:pPr>
            <a:lnSpc>
              <a:spcPct val="100000"/>
            </a:lnSpc>
            <a:spcBef>
              <a:spcPct val="0"/>
            </a:spcBef>
            <a:spcAft>
              <a:spcPct val="35000"/>
            </a:spcAft>
          </a:pPr>
          <a:r>
            <a:rPr sz="6500"/>
            <a:t/>
          </a:r>
          <a:endParaRPr sz="6500"/>
        </a:p>
      </dgm:t>
    </dgm:pt>
    <dgm:pt modelId="{41175E48-BD56-4C75-B3C0-97D72315C7AB}" cxnId="{31E5F4EE-AD27-41DB-9C73-96CB012E6677}" type="parTrans">
      <dgm:prSet/>
      <dgm:spPr/>
      <dgm:t>
        <a:bodyPr/>
        <a:lstStyle/>
        <a:p>
          <a:endParaRPr lang="en-US"/>
        </a:p>
      </dgm:t>
    </dgm:pt>
    <dgm:pt modelId="{A048744E-04EB-41C0-8051-C49D73C52CAF}" cxnId="{31E5F4EE-AD27-41DB-9C73-96CB012E6677}" type="sibTrans">
      <dgm:prSet/>
      <dgm:spPr/>
      <dgm:t>
        <a:bodyPr/>
        <a:lstStyle/>
        <a:p>
          <a:endParaRPr lang="en-US"/>
        </a:p>
      </dgm:t>
    </dgm:pt>
    <dgm:pt modelId="{FA2749B6-D68A-4104-850A-6E09AA5C5DD2}">
      <dgm:prSet phldr="0" custT="0"/>
      <dgm:spPr/>
      <dgm:t>
        <a:bodyPr vert="horz" wrap="square"/>
        <a:lstStyle/>
        <a:p>
          <a:pPr>
            <a:lnSpc>
              <a:spcPct val="100000"/>
            </a:lnSpc>
            <a:spcBef>
              <a:spcPct val="0"/>
            </a:spcBef>
            <a:spcAft>
              <a:spcPct val="35000"/>
            </a:spcAft>
          </a:pPr>
          <a:endParaRPr lang="tr-TR" altLang="en-US"/>
        </a:p>
      </dgm:t>
    </dgm:pt>
    <dgm:pt modelId="{4263FF29-3889-4451-B8F4-288F7C7843DD}" cxnId="{A45EB8F9-3D3A-46AA-AE17-4BF934DCB333}" type="parTrans">
      <dgm:prSet/>
      <dgm:spPr/>
      <dgm:t>
        <a:bodyPr/>
        <a:lstStyle/>
        <a:p>
          <a:endParaRPr lang="en-US"/>
        </a:p>
      </dgm:t>
    </dgm:pt>
    <dgm:pt modelId="{13091F45-C80B-47CD-9D00-A80819841C91}" cxnId="{A45EB8F9-3D3A-46AA-AE17-4BF934DCB333}" type="sibTrans">
      <dgm:prSet/>
      <dgm:spPr/>
      <dgm:t>
        <a:bodyPr/>
        <a:lstStyle/>
        <a:p>
          <a:endParaRPr lang="en-US"/>
        </a:p>
      </dgm:t>
    </dgm:pt>
    <dgm:pt modelId="{382D1503-1DC8-42AF-A5E4-B7E71AB67C5F}" type="pres">
      <dgm:prSet presAssocID="{A826D905-E27A-49AB-81E2-DC6D25D28EF6}" presName="vert0" presStyleCnt="0">
        <dgm:presLayoutVars>
          <dgm:dir/>
          <dgm:animOne val="branch"/>
          <dgm:animLvl val="lvl"/>
        </dgm:presLayoutVars>
      </dgm:prSet>
      <dgm:spPr/>
      <dgm:t>
        <a:bodyPr/>
        <a:lstStyle/>
        <a:p>
          <a:endParaRPr lang="tr-TR"/>
        </a:p>
      </dgm:t>
    </dgm:pt>
    <dgm:pt modelId="{9307DADD-EAAB-41F5-941F-80C0B82D0488}" type="pres">
      <dgm:prSet presAssocID="{ABF6F42E-2547-4AAC-ACBC-BD7E58986CA4}" presName="thickLine" presStyleLbl="alignNode1" presStyleIdx="0" presStyleCnt="3"/>
      <dgm:spPr/>
    </dgm:pt>
    <dgm:pt modelId="{5048F47C-4348-434C-9FDE-87D53F6E49F8}" type="pres">
      <dgm:prSet presAssocID="{ABF6F42E-2547-4AAC-ACBC-BD7E58986CA4}" presName="horz1" presStyleCnt="0"/>
      <dgm:spPr/>
    </dgm:pt>
    <dgm:pt modelId="{66D320C8-DB03-4727-9037-12EEF9B29EA4}" type="pres">
      <dgm:prSet presAssocID="{ABF6F42E-2547-4AAC-ACBC-BD7E58986CA4}" presName="tx1" presStyleLbl="revTx" presStyleIdx="0" presStyleCnt="3"/>
      <dgm:spPr/>
      <dgm:t>
        <a:bodyPr/>
        <a:lstStyle/>
        <a:p>
          <a:endParaRPr lang="tr-TR"/>
        </a:p>
      </dgm:t>
    </dgm:pt>
    <dgm:pt modelId="{779D8093-D123-4EF9-BAB5-B55109551F24}" type="pres">
      <dgm:prSet presAssocID="{ABF6F42E-2547-4AAC-ACBC-BD7E58986CA4}" presName="vert1" presStyleCnt="0"/>
      <dgm:spPr/>
    </dgm:pt>
    <dgm:pt modelId="{4E004455-53BF-4D06-92D3-1391E6549175}" type="pres">
      <dgm:prSet presAssocID="{770E7143-2FA4-4B6B-AD62-2F88EC12E582}" presName="thickLine" presStyleLbl="alignNode1" presStyleIdx="1" presStyleCnt="3"/>
      <dgm:spPr/>
    </dgm:pt>
    <dgm:pt modelId="{44699330-E857-4C84-8331-FFA8384630E6}" type="pres">
      <dgm:prSet presAssocID="{770E7143-2FA4-4B6B-AD62-2F88EC12E582}" presName="horz1" presStyleCnt="0"/>
      <dgm:spPr/>
    </dgm:pt>
    <dgm:pt modelId="{44798E01-AF01-43A0-8A19-300CDC4CD144}" type="pres">
      <dgm:prSet presAssocID="{770E7143-2FA4-4B6B-AD62-2F88EC12E582}" presName="tx1" presStyleLbl="revTx" presStyleIdx="1" presStyleCnt="3"/>
      <dgm:spPr/>
      <dgm:t>
        <a:bodyPr/>
        <a:lstStyle/>
        <a:p>
          <a:endParaRPr lang="tr-TR"/>
        </a:p>
      </dgm:t>
    </dgm:pt>
    <dgm:pt modelId="{2F1326B7-1AA3-446B-AD24-23656CAF7FBB}" type="pres">
      <dgm:prSet presAssocID="{770E7143-2FA4-4B6B-AD62-2F88EC12E582}" presName="vert1" presStyleCnt="0"/>
      <dgm:spPr/>
    </dgm:pt>
    <dgm:pt modelId="{153DECB0-AB76-4345-AA8F-D30631228475}" type="pres">
      <dgm:prSet presAssocID="{FA2749B6-D68A-4104-850A-6E09AA5C5DD2}" presName="thickLine" presStyleLbl="alignNode1" presStyleIdx="2" presStyleCnt="3"/>
      <dgm:spPr/>
    </dgm:pt>
    <dgm:pt modelId="{A8077BBF-E1DC-4393-A088-B3C7CB5D1FC3}" type="pres">
      <dgm:prSet presAssocID="{FA2749B6-D68A-4104-850A-6E09AA5C5DD2}" presName="horz1" presStyleCnt="0"/>
      <dgm:spPr/>
    </dgm:pt>
    <dgm:pt modelId="{23B2AB32-92D6-406F-BB73-3B83E20B2129}" type="pres">
      <dgm:prSet presAssocID="{FA2749B6-D68A-4104-850A-6E09AA5C5DD2}" presName="tx1" presStyleLbl="revTx" presStyleIdx="2" presStyleCnt="3"/>
      <dgm:spPr/>
      <dgm:t>
        <a:bodyPr/>
        <a:lstStyle/>
        <a:p>
          <a:endParaRPr lang="tr-TR"/>
        </a:p>
      </dgm:t>
    </dgm:pt>
    <dgm:pt modelId="{8F8FB2B5-5684-478A-8331-931CC2BDCFBB}" type="pres">
      <dgm:prSet presAssocID="{FA2749B6-D68A-4104-850A-6E09AA5C5DD2}" presName="vert1" presStyleCnt="0"/>
      <dgm:spPr/>
    </dgm:pt>
  </dgm:ptLst>
  <dgm:cxnLst>
    <dgm:cxn modelId="{0E57189D-265B-46E9-8E00-A80A3CEF1217}" srcId="{A826D905-E27A-49AB-81E2-DC6D25D28EF6}" destId="{ABF6F42E-2547-4AAC-ACBC-BD7E58986CA4}" srcOrd="0" destOrd="0" parTransId="{C46C5F9D-5EE7-4F42-B6ED-A457E983E205}" sibTransId="{F91EAF6C-945D-4C59-B242-CA0547551FA0}"/>
    <dgm:cxn modelId="{31E5F4EE-AD27-41DB-9C73-96CB012E6677}" srcId="{A826D905-E27A-49AB-81E2-DC6D25D28EF6}" destId="{770E7143-2FA4-4B6B-AD62-2F88EC12E582}" srcOrd="1" destOrd="0" parTransId="{41175E48-BD56-4C75-B3C0-97D72315C7AB}" sibTransId="{A048744E-04EB-41C0-8051-C49D73C52CAF}"/>
    <dgm:cxn modelId="{A45EB8F9-3D3A-46AA-AE17-4BF934DCB333}" srcId="{A826D905-E27A-49AB-81E2-DC6D25D28EF6}" destId="{FA2749B6-D68A-4104-850A-6E09AA5C5DD2}" srcOrd="2" destOrd="0" parTransId="{4263FF29-3889-4451-B8F4-288F7C7843DD}" sibTransId="{13091F45-C80B-47CD-9D00-A80819841C91}"/>
    <dgm:cxn modelId="{0157397F-7E1F-4793-950E-FEEF1336ED62}" type="presOf" srcId="{A826D905-E27A-49AB-81E2-DC6D25D28EF6}" destId="{382D1503-1DC8-42AF-A5E4-B7E71AB67C5F}" srcOrd="0" destOrd="0" presId="urn:microsoft.com/office/officeart/2008/layout/LinedList"/>
    <dgm:cxn modelId="{FD8AFABF-024B-41D2-994C-A0F04D3ABDF5}" type="presParOf" srcId="{382D1503-1DC8-42AF-A5E4-B7E71AB67C5F}" destId="{9307DADD-EAAB-41F5-941F-80C0B82D0488}" srcOrd="0" destOrd="0" presId="urn:microsoft.com/office/officeart/2008/layout/LinedList"/>
    <dgm:cxn modelId="{5E4E9390-B753-489F-807D-3A6E89E2AB01}" type="presParOf" srcId="{382D1503-1DC8-42AF-A5E4-B7E71AB67C5F}" destId="{5048F47C-4348-434C-9FDE-87D53F6E49F8}" srcOrd="1" destOrd="0" presId="urn:microsoft.com/office/officeart/2008/layout/LinedList"/>
    <dgm:cxn modelId="{1215687F-1F3B-4BDE-9AE1-B0758DBC2156}" type="presParOf" srcId="{5048F47C-4348-434C-9FDE-87D53F6E49F8}" destId="{66D320C8-DB03-4727-9037-12EEF9B29EA4}" srcOrd="0" destOrd="1" presId="urn:microsoft.com/office/officeart/2008/layout/LinedList"/>
    <dgm:cxn modelId="{E8C6C7E7-0070-4EEB-8986-A738E227FEE6}" type="presOf" srcId="{ABF6F42E-2547-4AAC-ACBC-BD7E58986CA4}" destId="{66D320C8-DB03-4727-9037-12EEF9B29EA4}" srcOrd="0" destOrd="0" presId="urn:microsoft.com/office/officeart/2008/layout/LinedList"/>
    <dgm:cxn modelId="{ABFB5DD8-4A50-4CF7-8331-F2683C78398D}" type="presParOf" srcId="{5048F47C-4348-434C-9FDE-87D53F6E49F8}" destId="{779D8093-D123-4EF9-BAB5-B55109551F24}" srcOrd="1" destOrd="1" presId="urn:microsoft.com/office/officeart/2008/layout/LinedList"/>
    <dgm:cxn modelId="{EF1AA156-9A80-421F-A983-ABE58D841EEE}" type="presParOf" srcId="{382D1503-1DC8-42AF-A5E4-B7E71AB67C5F}" destId="{4E004455-53BF-4D06-92D3-1391E6549175}" srcOrd="2" destOrd="0" presId="urn:microsoft.com/office/officeart/2008/layout/LinedList"/>
    <dgm:cxn modelId="{EA267789-B8EE-4018-8894-E48F44EF4523}" type="presParOf" srcId="{382D1503-1DC8-42AF-A5E4-B7E71AB67C5F}" destId="{44699330-E857-4C84-8331-FFA8384630E6}" srcOrd="3" destOrd="0" presId="urn:microsoft.com/office/officeart/2008/layout/LinedList"/>
    <dgm:cxn modelId="{73AD8874-6454-4B64-A214-A6D6ECB370EE}" type="presParOf" srcId="{44699330-E857-4C84-8331-FFA8384630E6}" destId="{44798E01-AF01-43A0-8A19-300CDC4CD144}" srcOrd="0" destOrd="3" presId="urn:microsoft.com/office/officeart/2008/layout/LinedList"/>
    <dgm:cxn modelId="{2426E70F-0089-4AF4-BEEA-128A984550CD}" type="presOf" srcId="{770E7143-2FA4-4B6B-AD62-2F88EC12E582}" destId="{44798E01-AF01-43A0-8A19-300CDC4CD144}" srcOrd="0" destOrd="0" presId="urn:microsoft.com/office/officeart/2008/layout/LinedList"/>
    <dgm:cxn modelId="{FF0C16E5-E291-40E2-B5F7-68B4A5652468}" type="presParOf" srcId="{44699330-E857-4C84-8331-FFA8384630E6}" destId="{2F1326B7-1AA3-446B-AD24-23656CAF7FBB}" srcOrd="1" destOrd="3" presId="urn:microsoft.com/office/officeart/2008/layout/LinedList"/>
    <dgm:cxn modelId="{6DF1DE88-5589-472F-BE89-62302063C204}" type="presParOf" srcId="{382D1503-1DC8-42AF-A5E4-B7E71AB67C5F}" destId="{153DECB0-AB76-4345-AA8F-D30631228475}" srcOrd="4" destOrd="0" presId="urn:microsoft.com/office/officeart/2008/layout/LinedList"/>
    <dgm:cxn modelId="{DA0F70E1-F504-4C1E-94A2-D10A705D1CBD}" type="presParOf" srcId="{382D1503-1DC8-42AF-A5E4-B7E71AB67C5F}" destId="{A8077BBF-E1DC-4393-A088-B3C7CB5D1FC3}" srcOrd="5" destOrd="0" presId="urn:microsoft.com/office/officeart/2008/layout/LinedList"/>
    <dgm:cxn modelId="{68295C73-EE67-42D4-9182-67341DE04633}" type="presParOf" srcId="{A8077BBF-E1DC-4393-A088-B3C7CB5D1FC3}" destId="{23B2AB32-92D6-406F-BB73-3B83E20B2129}" srcOrd="0" destOrd="5" presId="urn:microsoft.com/office/officeart/2008/layout/LinedList"/>
    <dgm:cxn modelId="{ECAE7889-F86C-4120-A9BF-6AA513287E68}" type="presOf" srcId="{FA2749B6-D68A-4104-850A-6E09AA5C5DD2}" destId="{23B2AB32-92D6-406F-BB73-3B83E20B2129}" srcOrd="0" destOrd="0" presId="urn:microsoft.com/office/officeart/2008/layout/LinedList"/>
    <dgm:cxn modelId="{DC49D528-E07F-4051-B4C2-D8E29F4F81C3}" type="presParOf" srcId="{A8077BBF-E1DC-4393-A088-B3C7CB5D1FC3}" destId="{8F8FB2B5-5684-478A-8331-931CC2BDCFBB}" srcOrd="1" destOrd="5"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252970" cy="6178550"/>
        <a:chOff x="0" y="0"/>
        <a:chExt cx="7252970" cy="6178550"/>
      </a:xfrm>
    </dsp:grpSpPr>
    <dsp:sp modelId="{9307DADD-EAAB-41F5-941F-80C0B82D0488}">
      <dsp:nvSpPr>
        <dsp:cNvPr id="3" name="Straight Connector 2"/>
        <dsp:cNvSpPr/>
      </dsp:nvSpPr>
      <dsp:spPr bwMode="white">
        <a:xfrm>
          <a:off x="0" y="0"/>
          <a:ext cx="7252970" cy="0"/>
        </a:xfrm>
        <a:prstGeom prst="line">
          <a:avLst/>
        </a:prstGeom>
      </dsp:spPr>
      <dsp:style>
        <a:lnRef idx="1">
          <a:schemeClr val="accent6"/>
        </a:lnRef>
        <a:fillRef idx="3">
          <a:schemeClr val="accent6"/>
        </a:fillRef>
        <a:effectRef idx="2">
          <a:scrgbClr r="0" g="0" b="0"/>
        </a:effectRef>
        <a:fontRef idx="minor">
          <a:schemeClr val="lt1"/>
        </a:fontRef>
      </dsp:style>
      <dsp:txXfrm>
        <a:off x="0" y="0"/>
        <a:ext cx="7252970" cy="0"/>
      </dsp:txXfrm>
    </dsp:sp>
    <dsp:sp modelId="{66D320C8-DB03-4727-9037-12EEF9B29EA4}">
      <dsp:nvSpPr>
        <dsp:cNvPr id="4" name="Rectangles 3"/>
        <dsp:cNvSpPr/>
      </dsp:nvSpPr>
      <dsp:spPr bwMode="white">
        <a:xfrm>
          <a:off x="0" y="0"/>
          <a:ext cx="7252970" cy="205951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anchor="t"/>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tr-TR" altLang="en-US" sz="2200" dirty="0">
            <a:solidFill>
              <a:schemeClr val="tx1"/>
            </a:solidFill>
          </a:endParaRPr>
        </a:p>
      </dsp:txBody>
      <dsp:txXfrm>
        <a:off x="0" y="0"/>
        <a:ext cx="7252970" cy="2059517"/>
      </dsp:txXfrm>
    </dsp:sp>
    <dsp:sp modelId="{4E004455-53BF-4D06-92D3-1391E6549175}">
      <dsp:nvSpPr>
        <dsp:cNvPr id="5" name="Straight Connector 4"/>
        <dsp:cNvSpPr/>
      </dsp:nvSpPr>
      <dsp:spPr bwMode="white">
        <a:xfrm>
          <a:off x="0" y="2059517"/>
          <a:ext cx="7252970" cy="0"/>
        </a:xfrm>
        <a:prstGeom prst="line">
          <a:avLst/>
        </a:prstGeom>
      </dsp:spPr>
      <dsp:style>
        <a:lnRef idx="1">
          <a:schemeClr val="accent6"/>
        </a:lnRef>
        <a:fillRef idx="3">
          <a:schemeClr val="accent6"/>
        </a:fillRef>
        <a:effectRef idx="2">
          <a:scrgbClr r="0" g="0" b="0"/>
        </a:effectRef>
        <a:fontRef idx="minor">
          <a:schemeClr val="lt1"/>
        </a:fontRef>
      </dsp:style>
      <dsp:txXfrm>
        <a:off x="0" y="2059517"/>
        <a:ext cx="7252970" cy="0"/>
      </dsp:txXfrm>
    </dsp:sp>
    <dsp:sp modelId="{44798E01-AF01-43A0-8A19-300CDC4CD144}">
      <dsp:nvSpPr>
        <dsp:cNvPr id="6" name="Rectangles 5"/>
        <dsp:cNvSpPr/>
      </dsp:nvSpPr>
      <dsp:spPr bwMode="white">
        <a:xfrm>
          <a:off x="0" y="2059517"/>
          <a:ext cx="7252970" cy="205951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83820" tIns="83820" rIns="83820" bIns="8382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tr-TR" altLang="en-US" sz="2200" dirty="0">
              <a:solidFill>
                <a:schemeClr val="tx1"/>
              </a:solidFill>
            </a:rPr>
            <a:t>Karbon salınımını azaltmak üzere personel seçimlerinde yakın civarda yaşayan yerel halkın istihdam edilmesine önem verilmektedir</a:t>
          </a:r>
          <a:endParaRPr lang="tr-TR" altLang="en-US" sz="2200" dirty="0">
            <a:solidFill>
              <a:schemeClr val="tx1"/>
            </a:solidFill>
          </a:endParaRPr>
        </a:p>
        <a:p>
          <a:pPr lvl="0">
            <a:lnSpc>
              <a:spcPct val="100000"/>
            </a:lnSpc>
            <a:spcBef>
              <a:spcPct val="0"/>
            </a:spcBef>
            <a:spcAft>
              <a:spcPct val="35000"/>
            </a:spcAft>
          </a:pPr>
          <a:r>
            <a:rPr lang="tr-TR" altLang="en-US" sz="2200" dirty="0">
              <a:solidFill>
                <a:schemeClr val="tx1"/>
              </a:solidFill>
            </a:rPr>
            <a:t>Tek kullanımlık kozmetik ürün kullanılmamaktadır</a:t>
          </a:r>
          <a:endParaRPr lang="tr-TR" altLang="en-US" sz="2200" dirty="0">
            <a:solidFill>
              <a:schemeClr val="tx1"/>
            </a:solidFill>
          </a:endParaRPr>
        </a:p>
        <a:p>
          <a:pPr lvl="0">
            <a:lnSpc>
              <a:spcPct val="100000"/>
            </a:lnSpc>
            <a:spcBef>
              <a:spcPct val="0"/>
            </a:spcBef>
            <a:spcAft>
              <a:spcPct val="35000"/>
            </a:spcAft>
          </a:pPr>
          <a:endParaRPr sz="6500">
            <a:solidFill>
              <a:schemeClr val="tx1"/>
            </a:solidFill>
          </a:endParaRPr>
        </a:p>
      </dsp:txBody>
      <dsp:txXfrm>
        <a:off x="0" y="2059517"/>
        <a:ext cx="7252970" cy="2059517"/>
      </dsp:txXfrm>
    </dsp:sp>
    <dsp:sp modelId="{153DECB0-AB76-4345-AA8F-D30631228475}">
      <dsp:nvSpPr>
        <dsp:cNvPr id="7" name="Straight Connector 6"/>
        <dsp:cNvSpPr/>
      </dsp:nvSpPr>
      <dsp:spPr bwMode="white">
        <a:xfrm>
          <a:off x="0" y="4119033"/>
          <a:ext cx="7252970" cy="0"/>
        </a:xfrm>
        <a:prstGeom prst="line">
          <a:avLst/>
        </a:prstGeom>
      </dsp:spPr>
      <dsp:style>
        <a:lnRef idx="1">
          <a:schemeClr val="accent6"/>
        </a:lnRef>
        <a:fillRef idx="3">
          <a:schemeClr val="accent6"/>
        </a:fillRef>
        <a:effectRef idx="2">
          <a:scrgbClr r="0" g="0" b="0"/>
        </a:effectRef>
        <a:fontRef idx="minor">
          <a:schemeClr val="lt1"/>
        </a:fontRef>
      </dsp:style>
      <dsp:txXfrm>
        <a:off x="0" y="4119033"/>
        <a:ext cx="7252970" cy="0"/>
      </dsp:txXfrm>
    </dsp:sp>
    <dsp:sp modelId="{23B2AB32-92D6-406F-BB73-3B83E20B2129}">
      <dsp:nvSpPr>
        <dsp:cNvPr id="8" name="Rectangles 7"/>
        <dsp:cNvSpPr/>
      </dsp:nvSpPr>
      <dsp:spPr bwMode="white">
        <a:xfrm>
          <a:off x="0" y="4119033"/>
          <a:ext cx="7252970" cy="205951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247650" tIns="247650" rIns="247650" bIns="247650" anchor="t"/>
        <a:lstStyle>
          <a:lvl1pPr algn="l">
            <a:defRPr sz="6500"/>
          </a:lvl1pPr>
          <a:lvl2pPr marL="285750" indent="-285750" algn="l">
            <a:defRPr sz="5100"/>
          </a:lvl2pPr>
          <a:lvl3pPr marL="571500" indent="-285750" algn="l">
            <a:defRPr sz="5100"/>
          </a:lvl3pPr>
          <a:lvl4pPr marL="857250" indent="-285750" algn="l">
            <a:defRPr sz="5100"/>
          </a:lvl4pPr>
          <a:lvl5pPr marL="1143000" indent="-285750" algn="l">
            <a:defRPr sz="5100"/>
          </a:lvl5pPr>
          <a:lvl6pPr marL="1428750" indent="-285750" algn="l">
            <a:defRPr sz="5100"/>
          </a:lvl6pPr>
          <a:lvl7pPr marL="1714500" indent="-285750" algn="l">
            <a:defRPr sz="5100"/>
          </a:lvl7pPr>
          <a:lvl8pPr marL="2000250" indent="-285750" algn="l">
            <a:defRPr sz="5100"/>
          </a:lvl8pPr>
          <a:lvl9pPr marL="2286000" indent="-285750" algn="l">
            <a:defRPr sz="5100"/>
          </a:lvl9pPr>
        </a:lstStyle>
        <a:p>
          <a:pPr lvl="0">
            <a:lnSpc>
              <a:spcPct val="100000"/>
            </a:lnSpc>
            <a:spcBef>
              <a:spcPct val="0"/>
            </a:spcBef>
            <a:spcAft>
              <a:spcPct val="35000"/>
            </a:spcAft>
          </a:pPr>
          <a:endParaRPr lang="tr-TR" altLang="en-US">
            <a:solidFill>
              <a:schemeClr val="tx1"/>
            </a:solidFill>
          </a:endParaRPr>
        </a:p>
      </dsp:txBody>
      <dsp:txXfrm>
        <a:off x="0" y="4119033"/>
        <a:ext cx="7252970" cy="20595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6392D-3F9F-408A-83D2-08B7A487B1D2}"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3CBBC-A7B6-4AB4-926C-CC3318F4361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1F56172-901F-43D1-B954-99BF0724827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1F56172-901F-43D1-B954-99BF0724827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1F56172-901F-43D1-B954-99BF0724827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56172-901F-43D1-B954-99BF0724827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C1F56172-901F-43D1-B954-99BF0724827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C1F56172-901F-43D1-B954-99BF0724827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56172-901F-43D1-B954-99BF0724827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1A8C-99DC-4887-90CB-9EBB4FC5EAA7}" type="slidenum">
              <a:rPr lang="en-US" smtClean="0"/>
            </a:fld>
            <a:endParaRPr lang="en-US"/>
          </a:p>
        </p:txBody>
      </p:sp>
      <p:sp>
        <p:nvSpPr>
          <p:cNvPr id="7" name="fl" descr="&#10;&#10;Bilgi Sınıfı: Kurum İçi | Internal"/>
          <p:cNvSpPr txBox="1"/>
          <p:nvPr userDrawn="1"/>
        </p:nvSpPr>
        <p:spPr>
          <a:xfrm>
            <a:off x="0" y="6383020"/>
            <a:ext cx="12192000" cy="507831"/>
          </a:xfrm>
          <a:prstGeom prst="rect">
            <a:avLst/>
          </a:prstGeom>
          <a:noFill/>
        </p:spPr>
        <p:txBody>
          <a:bodyPr vert="horz" rtlCol="0">
            <a:spAutoFit/>
          </a:bodyPr>
          <a:lstStyle/>
          <a:p>
            <a:pPr algn="l"/>
            <a:endParaRPr lang="en-US" sz="850" b="0" i="0" u="none" baseline="0">
              <a:solidFill>
                <a:srgbClr val="000000"/>
              </a:solidFill>
              <a:latin typeface="Microsoft Sans Serif" panose="020B0604020202020204" pitchFamily="34" charset="0"/>
            </a:endParaRPr>
          </a:p>
          <a:p>
            <a:pPr algn="l"/>
            <a:endParaRPr lang="en-US" sz="850" b="0" i="0" u="none" baseline="0">
              <a:solidFill>
                <a:srgbClr val="000000"/>
              </a:solidFill>
              <a:latin typeface="Microsoft Sans Serif" panose="020B0604020202020204" pitchFamily="34" charset="0"/>
            </a:endParaRPr>
          </a:p>
          <a:p>
            <a:pPr algn="l"/>
            <a:r>
              <a:rPr lang="en-US" sz="1000" b="1" i="0" u="none" baseline="0">
                <a:solidFill>
                  <a:srgbClr val="333333"/>
                </a:solidFill>
                <a:latin typeface="Calibri" panose="020F0502020204030204" pitchFamily="34" charset="0"/>
              </a:rPr>
              <a:t>Bilgi Sınıfı:</a:t>
            </a:r>
            <a:r>
              <a:rPr lang="en-US" sz="1000" b="1" i="0" u="none" baseline="0">
                <a:solidFill>
                  <a:srgbClr val="000080"/>
                </a:solidFill>
                <a:latin typeface="Calibri" panose="020F0502020204030204" pitchFamily="34" charset="0"/>
              </a:rPr>
              <a:t> Kurum İçi | Internal</a:t>
            </a:r>
            <a:endParaRPr lang="en-US" sz="1000" b="1" i="0" u="none" baseline="0">
              <a:solidFill>
                <a:srgbClr val="00008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tags" Target="../tags/tag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jpeg"/><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4.png"/><Relationship Id="rId1"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0" name="Rectangle 116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ürdürülebilir Kalkınma, Kurumsal Sürdürülebilirlik ve Kurumsal Sosyal  Sorumluluk – RepMan"/>
          <p:cNvPicPr>
            <a:picLocks noChangeAspect="1" noChangeArrowheads="1"/>
          </p:cNvPicPr>
          <p:nvPr/>
        </p:nvPicPr>
        <p:blipFill rotWithShape="1">
          <a:blip r:embed="rId1">
            <a:extLst>
              <a:ext uri="{28A0092B-C50C-407E-A947-70E740481C1C}">
                <a14:useLocalDpi xmlns:a14="http://schemas.microsoft.com/office/drawing/2010/main" val="0"/>
              </a:ext>
            </a:extLst>
          </a:blip>
          <a:srcRect t="25460" r="-1" b="-1"/>
          <a:stretch>
            <a:fillRect/>
          </a:stretch>
        </p:blipFill>
        <p:spPr bwMode="auto">
          <a:xfrm>
            <a:off x="4547938" y="3681409"/>
            <a:ext cx="7644062" cy="3176595"/>
          </a:xfrm>
          <a:prstGeom prst="rect">
            <a:avLst/>
          </a:prstGeom>
          <a:noFill/>
          <a:extLst>
            <a:ext uri="{909E8E84-426E-40DD-AFC4-6F175D3DCCD1}">
              <a14:hiddenFill xmlns:a14="http://schemas.microsoft.com/office/drawing/2010/main">
                <a:solidFill>
                  <a:srgbClr val="FFFFFF"/>
                </a:solidFill>
              </a14:hiddenFill>
            </a:ext>
          </a:extLst>
        </p:spPr>
      </p:pic>
      <p:sp>
        <p:nvSpPr>
          <p:cNvPr id="1201" name="Rectangle 1166"/>
          <p:cNvSpPr>
            <a:spLocks noGrp="1" noRot="1" noChangeAspect="1" noMove="1" noResize="1" noEditPoints="1" noAdjustHandles="1" noChangeArrowheads="1" noChangeShapeType="1" noTextEdit="1"/>
          </p:cNvSpPr>
          <p:nvPr/>
        </p:nvSpPr>
        <p:spPr>
          <a:xfrm>
            <a:off x="0" y="0"/>
            <a:ext cx="12192000" cy="3681095"/>
          </a:xfrm>
          <a:prstGeom prst="rect">
            <a:avLst/>
          </a:prstGeom>
        </p:spPr>
        <p:style>
          <a:lnRef idx="2">
            <a:schemeClr val="accent6"/>
          </a:lnRef>
          <a:fillRef idx="0">
            <a:srgbClr val="FFFFFF"/>
          </a:fillRef>
          <a:effectRef idx="0">
            <a:srgbClr val="FFFFFF"/>
          </a:effectRef>
          <a:fontRef idx="minor">
            <a:schemeClr val="dk1"/>
          </a:fontRef>
        </p:style>
        <p:txBody>
          <a:bodyPr rtlCol="0" anchor="ctr"/>
          <a:lstStyle/>
          <a:p>
            <a:pPr algn="ctr"/>
            <a:endParaRPr lang="en-US"/>
          </a:p>
        </p:txBody>
      </p:sp>
      <p:sp>
        <p:nvSpPr>
          <p:cNvPr id="3" name="Subtitle 2"/>
          <p:cNvSpPr>
            <a:spLocks noGrp="1"/>
          </p:cNvSpPr>
          <p:nvPr>
            <p:ph type="subTitle" idx="1"/>
          </p:nvPr>
        </p:nvSpPr>
        <p:spPr>
          <a:xfrm>
            <a:off x="272415" y="4450080"/>
            <a:ext cx="3971925" cy="1955800"/>
          </a:xfrm>
        </p:spPr>
        <p:style>
          <a:lnRef idx="0">
            <a:srgbClr val="FFFFFF"/>
          </a:lnRef>
          <a:fillRef idx="1">
            <a:schemeClr val="accent6"/>
          </a:fillRef>
          <a:effectRef idx="0">
            <a:srgbClr val="FFFFFF"/>
          </a:effectRef>
          <a:fontRef idx="minor">
            <a:schemeClr val="lt1"/>
          </a:fontRef>
        </p:style>
        <p:txBody>
          <a:bodyPr>
            <a:noAutofit/>
          </a:bodyPr>
          <a:lstStyle/>
          <a:p>
            <a:pPr algn="ctr"/>
            <a:endParaRPr lang="en-US" sz="1800" b="1" dirty="0">
              <a:solidFill>
                <a:schemeClr val="bg1"/>
              </a:solidFill>
            </a:endParaRPr>
          </a:p>
          <a:p>
            <a:pPr algn="ctr"/>
            <a:endParaRPr lang="en-US" sz="1800" b="1" dirty="0">
              <a:solidFill>
                <a:schemeClr val="bg1"/>
              </a:solidFill>
            </a:endParaRPr>
          </a:p>
          <a:p>
            <a:pPr algn="ctr"/>
            <a:r>
              <a:rPr lang="en-US" sz="2000" b="1" dirty="0">
                <a:solidFill>
                  <a:schemeClr val="bg1"/>
                </a:solidFill>
              </a:rPr>
              <a:t>SÜRDÜRÜLEBİLİRLİK RAPORU</a:t>
            </a:r>
            <a:r>
              <a:rPr lang="tr-TR" altLang="en-US" sz="2000" b="1" dirty="0">
                <a:solidFill>
                  <a:schemeClr val="bg1"/>
                </a:solidFill>
              </a:rPr>
              <a:t> </a:t>
            </a:r>
            <a:r>
              <a:rPr lang="en-US" sz="2000" b="1" dirty="0">
                <a:solidFill>
                  <a:schemeClr val="bg1"/>
                </a:solidFill>
              </a:rPr>
              <a:t> </a:t>
            </a:r>
            <a:endParaRPr lang="en-US" sz="2000" b="1" dirty="0">
              <a:solidFill>
                <a:schemeClr val="bg1"/>
              </a:solidFill>
            </a:endParaRPr>
          </a:p>
          <a:p>
            <a:pPr algn="ctr"/>
            <a:r>
              <a:rPr lang="tr-TR" altLang="en-US" sz="2000" b="1" dirty="0">
                <a:solidFill>
                  <a:schemeClr val="bg1"/>
                </a:solidFill>
              </a:rPr>
              <a:t>01.01.2025- 31.06.</a:t>
            </a:r>
            <a:r>
              <a:rPr lang="en-US" sz="2000" b="1" dirty="0">
                <a:solidFill>
                  <a:schemeClr val="bg1"/>
                </a:solidFill>
              </a:rPr>
              <a:t>202</a:t>
            </a:r>
            <a:r>
              <a:rPr lang="tr-TR" altLang="en-US" sz="2000" b="1" dirty="0">
                <a:solidFill>
                  <a:schemeClr val="bg1"/>
                </a:solidFill>
              </a:rPr>
              <a:t>5</a:t>
            </a:r>
            <a:endParaRPr lang="tr-TR" altLang="en-US" sz="2000" b="1" dirty="0">
              <a:solidFill>
                <a:schemeClr val="bg1"/>
              </a:solidFill>
            </a:endParaRPr>
          </a:p>
        </p:txBody>
      </p:sp>
      <p:cxnSp>
        <p:nvCxnSpPr>
          <p:cNvPr id="1202" name="Straight Connector 1168"/>
          <p:cNvCxnSpPr>
            <a:cxnSpLocks noGrp="1" noRot="1" noChangeAspect="1" noMove="1" noResize="1" noEditPoints="1" noAdjustHandles="1" noChangeArrowheads="1" noChangeShapeType="1"/>
          </p:cNvCxnSpPr>
          <p:nvPr/>
        </p:nvCxnSpPr>
        <p:spPr>
          <a:xfrm flipH="1">
            <a:off x="-9526" y="3681408"/>
            <a:ext cx="122015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3048635" y="1017270"/>
            <a:ext cx="459740" cy="2286000"/>
          </a:xfrm>
          <a:prstGeom prst="rect">
            <a:avLst/>
          </a:prstGeom>
          <a:noFill/>
        </p:spPr>
        <p:txBody>
          <a:bodyPr vert="eaVert" wrap="square" rtlCol="0">
            <a:spAutoFit/>
          </a:bodyPr>
          <a:lstStyle/>
          <a:p>
            <a:endParaRPr lang="en-US"/>
          </a:p>
        </p:txBody>
      </p:sp>
      <p:pic>
        <p:nvPicPr>
          <p:cNvPr id="8" name="Resim 7" descr="C:\Users\LENOVO\OneDrive\Masaüstü\ramada-logo.png"/>
          <p:cNvPicPr/>
          <p:nvPr/>
        </p:nvPicPr>
        <p:blipFill>
          <a:blip r:embed="rId2">
            <a:extLst>
              <a:ext uri="{28A0092B-C50C-407E-A947-70E740481C1C}">
                <a14:useLocalDpi xmlns:a14="http://schemas.microsoft.com/office/drawing/2010/main" val="0"/>
              </a:ext>
            </a:extLst>
          </a:blip>
          <a:srcRect/>
          <a:stretch>
            <a:fillRect/>
          </a:stretch>
        </p:blipFill>
        <p:spPr bwMode="auto">
          <a:xfrm>
            <a:off x="1094740" y="1323975"/>
            <a:ext cx="2413635" cy="16725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4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nsanlar alanında oturmuş ve güneşden keyif alan kişiler"/>
          <p:cNvPicPr>
            <a:picLocks noChangeAspect="1"/>
          </p:cNvPicPr>
          <p:nvPr/>
        </p:nvPicPr>
        <p:blipFill rotWithShape="1">
          <a:blip r:embed="rId1">
            <a:alphaModFix amt="35000"/>
          </a:blip>
          <a:srcRect t="15730"/>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dirty="0">
                <a:solidFill>
                  <a:srgbClr val="FFFFFF"/>
                </a:solidFill>
              </a:rPr>
              <a:t>POLİTİKALARIMIZ</a:t>
            </a:r>
            <a:br>
              <a:rPr lang="en-US" b="1" dirty="0">
                <a:solidFill>
                  <a:srgbClr val="FFFFFF"/>
                </a:solidFill>
              </a:rPr>
            </a:br>
            <a:endParaRPr lang="en-US" b="1" dirty="0">
              <a:solidFill>
                <a:srgbClr val="FFFFFF"/>
              </a:solidFill>
            </a:endParaRPr>
          </a:p>
        </p:txBody>
      </p:sp>
      <p:sp>
        <p:nvSpPr>
          <p:cNvPr id="3" name="Content Placeholder 2"/>
          <p:cNvSpPr>
            <a:spLocks noGrp="1"/>
          </p:cNvSpPr>
          <p:nvPr>
            <p:ph idx="1"/>
          </p:nvPr>
        </p:nvSpPr>
        <p:spPr>
          <a:xfrm>
            <a:off x="839449" y="1184223"/>
            <a:ext cx="11167671" cy="5308652"/>
          </a:xfrm>
        </p:spPr>
        <p:txBody>
          <a:bodyPr>
            <a:normAutofit/>
          </a:bodyPr>
          <a:lstStyle/>
          <a:p>
            <a:pPr marL="0" indent="0">
              <a:buNone/>
            </a:pPr>
            <a:r>
              <a:rPr lang="en-US" sz="2000" b="1" u="sng" dirty="0">
                <a:solidFill>
                  <a:srgbClr val="FFFFFF"/>
                </a:solidFill>
                <a:latin typeface="+mj-lt"/>
              </a:rPr>
              <a:t>SÜRDÜRÜLEBİLİRLİK</a:t>
            </a:r>
            <a:endParaRPr lang="en-US" sz="2000" dirty="0">
              <a:solidFill>
                <a:srgbClr val="FFFFFF"/>
              </a:solidFill>
              <a:latin typeface="+mj-lt"/>
            </a:endParaRPr>
          </a:p>
          <a:p>
            <a:pPr marL="0" indent="0">
              <a:buNone/>
            </a:pPr>
            <a:r>
              <a:rPr lang="tr-TR" sz="2000" dirty="0" err="1">
                <a:solidFill>
                  <a:srgbClr val="FFFFFF"/>
                </a:solidFill>
                <a:latin typeface="+mj-lt"/>
              </a:rPr>
              <a:t>S</a:t>
            </a:r>
            <a:r>
              <a:rPr lang="en-US" sz="2000" dirty="0" err="1">
                <a:solidFill>
                  <a:srgbClr val="FFFFFF"/>
                </a:solidFill>
                <a:latin typeface="+mj-lt"/>
              </a:rPr>
              <a:t>ürdürülebilir</a:t>
            </a:r>
            <a:r>
              <a:rPr lang="en-US" sz="2000" dirty="0">
                <a:solidFill>
                  <a:srgbClr val="FFFFFF"/>
                </a:solidFill>
                <a:latin typeface="+mj-lt"/>
              </a:rPr>
              <a:t> </a:t>
            </a:r>
            <a:r>
              <a:rPr lang="en-US" sz="2000" dirty="0" err="1">
                <a:solidFill>
                  <a:srgbClr val="FFFFFF"/>
                </a:solidFill>
                <a:latin typeface="+mj-lt"/>
              </a:rPr>
              <a:t>kalkınma</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başarılı</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işletmenin</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kurumsal</a:t>
            </a:r>
            <a:r>
              <a:rPr lang="en-US" sz="2000" dirty="0">
                <a:solidFill>
                  <a:srgbClr val="FFFFFF"/>
                </a:solidFill>
                <a:latin typeface="+mj-lt"/>
              </a:rPr>
              <a:t> </a:t>
            </a:r>
            <a:r>
              <a:rPr lang="en-US" sz="2000" dirty="0" err="1">
                <a:solidFill>
                  <a:srgbClr val="FFFFFF"/>
                </a:solidFill>
                <a:latin typeface="+mj-lt"/>
              </a:rPr>
              <a:t>sorumluluğun</a:t>
            </a:r>
            <a:r>
              <a:rPr lang="en-US" sz="2000" dirty="0">
                <a:solidFill>
                  <a:srgbClr val="FFFFFF"/>
                </a:solidFill>
                <a:latin typeface="+mj-lt"/>
              </a:rPr>
              <a:t> </a:t>
            </a:r>
            <a:r>
              <a:rPr lang="en-US" sz="2000" dirty="0" err="1">
                <a:solidFill>
                  <a:srgbClr val="FFFFFF"/>
                </a:solidFill>
                <a:latin typeface="+mj-lt"/>
              </a:rPr>
              <a:t>yakından</a:t>
            </a:r>
            <a:r>
              <a:rPr lang="en-US" sz="2000" dirty="0">
                <a:solidFill>
                  <a:srgbClr val="FFFFFF"/>
                </a:solidFill>
                <a:latin typeface="+mj-lt"/>
              </a:rPr>
              <a:t> </a:t>
            </a:r>
            <a:r>
              <a:rPr lang="en-US" sz="2000" dirty="0" err="1">
                <a:solidFill>
                  <a:srgbClr val="FFFFFF"/>
                </a:solidFill>
                <a:latin typeface="+mj-lt"/>
              </a:rPr>
              <a:t>ilişkili</a:t>
            </a:r>
            <a:r>
              <a:rPr lang="en-US" sz="2000" dirty="0">
                <a:solidFill>
                  <a:srgbClr val="FFFFFF"/>
                </a:solidFill>
                <a:latin typeface="+mj-lt"/>
              </a:rPr>
              <a:t> </a:t>
            </a:r>
            <a:r>
              <a:rPr lang="en-US" sz="2000" dirty="0" err="1">
                <a:solidFill>
                  <a:srgbClr val="FFFFFF"/>
                </a:solidFill>
                <a:latin typeface="+mj-lt"/>
              </a:rPr>
              <a:t>olduğuna</a:t>
            </a:r>
            <a:r>
              <a:rPr lang="en-US" sz="2000" dirty="0">
                <a:solidFill>
                  <a:srgbClr val="FFFFFF"/>
                </a:solidFill>
                <a:latin typeface="+mj-lt"/>
              </a:rPr>
              <a:t> </a:t>
            </a:r>
            <a:r>
              <a:rPr lang="en-US" sz="2000" dirty="0" err="1">
                <a:solidFill>
                  <a:srgbClr val="FFFFFF"/>
                </a:solidFill>
                <a:latin typeface="+mj-lt"/>
              </a:rPr>
              <a:t>kesinlikle</a:t>
            </a:r>
            <a:r>
              <a:rPr lang="en-US" sz="2000" dirty="0">
                <a:solidFill>
                  <a:srgbClr val="FFFFFF"/>
                </a:solidFill>
                <a:latin typeface="+mj-lt"/>
              </a:rPr>
              <a:t> </a:t>
            </a:r>
            <a:r>
              <a:rPr lang="en-US" sz="2000" dirty="0" err="1">
                <a:solidFill>
                  <a:srgbClr val="FFFFFF"/>
                </a:solidFill>
                <a:latin typeface="+mj-lt"/>
              </a:rPr>
              <a:t>inanmakta</a:t>
            </a:r>
            <a:r>
              <a:rPr lang="tr-TR" altLang="en-US" sz="2000" dirty="0" err="1">
                <a:solidFill>
                  <a:srgbClr val="FFFFFF"/>
                </a:solidFill>
                <a:latin typeface="+mj-lt"/>
              </a:rPr>
              <a:t>yız.</a:t>
            </a:r>
            <a:r>
              <a:rPr lang="en-US" sz="2000" dirty="0">
                <a:solidFill>
                  <a:srgbClr val="FFFFFF"/>
                </a:solidFill>
                <a:latin typeface="+mj-lt"/>
              </a:rPr>
              <a:t> </a:t>
            </a:r>
            <a:r>
              <a:rPr lang="en-US" sz="2000" dirty="0" err="1">
                <a:solidFill>
                  <a:srgbClr val="FFFFFF"/>
                </a:solidFill>
                <a:latin typeface="+mj-lt"/>
              </a:rPr>
              <a:t>Müşterilerin</a:t>
            </a:r>
            <a:r>
              <a:rPr lang="en-US" sz="2000" dirty="0">
                <a:solidFill>
                  <a:srgbClr val="FFFFFF"/>
                </a:solidFill>
                <a:latin typeface="+mj-lt"/>
              </a:rPr>
              <a:t>, </a:t>
            </a:r>
            <a:r>
              <a:rPr lang="en-US" sz="2000" dirty="0" err="1">
                <a:solidFill>
                  <a:srgbClr val="FFFFFF"/>
                </a:solidFill>
                <a:latin typeface="+mj-lt"/>
              </a:rPr>
              <a:t>ekip</a:t>
            </a:r>
            <a:r>
              <a:rPr lang="en-US" sz="2000" dirty="0">
                <a:solidFill>
                  <a:srgbClr val="FFFFFF"/>
                </a:solidFill>
                <a:latin typeface="+mj-lt"/>
              </a:rPr>
              <a:t> </a:t>
            </a:r>
            <a:r>
              <a:rPr lang="en-US" sz="2000" dirty="0" err="1">
                <a:solidFill>
                  <a:srgbClr val="FFFFFF"/>
                </a:solidFill>
                <a:latin typeface="+mj-lt"/>
              </a:rPr>
              <a:t>üyelerinin</a:t>
            </a:r>
            <a:r>
              <a:rPr lang="en-US" sz="2000" dirty="0">
                <a:solidFill>
                  <a:srgbClr val="FFFFFF"/>
                </a:solidFill>
                <a:latin typeface="+mj-lt"/>
              </a:rPr>
              <a:t>, </a:t>
            </a:r>
            <a:r>
              <a:rPr lang="en-US" sz="2000" dirty="0" err="1">
                <a:solidFill>
                  <a:srgbClr val="FFFFFF"/>
                </a:solidFill>
                <a:latin typeface="+mj-lt"/>
              </a:rPr>
              <a:t>çevrenin</a:t>
            </a:r>
            <a:r>
              <a:rPr lang="en-US" sz="2000" dirty="0">
                <a:solidFill>
                  <a:srgbClr val="FFFFFF"/>
                </a:solidFill>
                <a:latin typeface="+mj-lt"/>
              </a:rPr>
              <a:t>, </a:t>
            </a:r>
            <a:r>
              <a:rPr lang="en-US" sz="2000" dirty="0" err="1">
                <a:solidFill>
                  <a:srgbClr val="FFFFFF"/>
                </a:solidFill>
                <a:latin typeface="+mj-lt"/>
              </a:rPr>
              <a:t>yerel</a:t>
            </a:r>
            <a:r>
              <a:rPr lang="en-US" sz="2000" dirty="0">
                <a:solidFill>
                  <a:srgbClr val="FFFFFF"/>
                </a:solidFill>
                <a:latin typeface="+mj-lt"/>
              </a:rPr>
              <a:t> </a:t>
            </a:r>
            <a:r>
              <a:rPr lang="en-US" sz="2000" dirty="0" err="1">
                <a:solidFill>
                  <a:srgbClr val="FFFFFF"/>
                </a:solidFill>
                <a:latin typeface="+mj-lt"/>
              </a:rPr>
              <a:t>toplulukların</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paydaşlarımızın</a:t>
            </a:r>
            <a:r>
              <a:rPr lang="en-US" sz="2000" dirty="0">
                <a:solidFill>
                  <a:srgbClr val="FFFFFF"/>
                </a:solidFill>
                <a:latin typeface="+mj-lt"/>
              </a:rPr>
              <a:t> </a:t>
            </a:r>
            <a:r>
              <a:rPr lang="en-US" sz="2000" dirty="0" err="1">
                <a:solidFill>
                  <a:srgbClr val="FFFFFF"/>
                </a:solidFill>
                <a:latin typeface="+mj-lt"/>
              </a:rPr>
              <a:t>faaliyetlerimizi</a:t>
            </a:r>
            <a:r>
              <a:rPr lang="en-US" sz="2000" dirty="0">
                <a:solidFill>
                  <a:srgbClr val="FFFFFF"/>
                </a:solidFill>
                <a:latin typeface="+mj-lt"/>
              </a:rPr>
              <a:t> </a:t>
            </a:r>
            <a:r>
              <a:rPr lang="en-US" sz="2000" dirty="0" err="1">
                <a:solidFill>
                  <a:srgbClr val="FFFFFF"/>
                </a:solidFill>
                <a:latin typeface="+mj-lt"/>
              </a:rPr>
              <a:t>anlamasını</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bundan</a:t>
            </a:r>
            <a:r>
              <a:rPr lang="en-US" sz="2000" dirty="0">
                <a:solidFill>
                  <a:srgbClr val="FFFFFF"/>
                </a:solidFill>
                <a:latin typeface="+mj-lt"/>
              </a:rPr>
              <a:t> </a:t>
            </a:r>
            <a:r>
              <a:rPr lang="en-US" sz="2000" dirty="0" err="1">
                <a:solidFill>
                  <a:srgbClr val="FFFFFF"/>
                </a:solidFill>
                <a:latin typeface="+mj-lt"/>
              </a:rPr>
              <a:t>faydalanmasını</a:t>
            </a:r>
            <a:r>
              <a:rPr lang="en-US" sz="2000" dirty="0">
                <a:solidFill>
                  <a:srgbClr val="FFFFFF"/>
                </a:solidFill>
                <a:latin typeface="+mj-lt"/>
              </a:rPr>
              <a:t> </a:t>
            </a:r>
            <a:r>
              <a:rPr lang="en-US" sz="2000" dirty="0" err="1">
                <a:solidFill>
                  <a:srgbClr val="FFFFFF"/>
                </a:solidFill>
                <a:latin typeface="+mj-lt"/>
              </a:rPr>
              <a:t>sağlamak</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işletmemizin</a:t>
            </a:r>
            <a:r>
              <a:rPr lang="en-US" sz="2000" dirty="0">
                <a:solidFill>
                  <a:srgbClr val="FFFFFF"/>
                </a:solidFill>
                <a:latin typeface="+mj-lt"/>
              </a:rPr>
              <a:t> her </a:t>
            </a:r>
            <a:r>
              <a:rPr lang="en-US" sz="2000" dirty="0" err="1">
                <a:solidFill>
                  <a:srgbClr val="FFFFFF"/>
                </a:solidFill>
                <a:latin typeface="+mj-lt"/>
              </a:rPr>
              <a:t>unsurunda</a:t>
            </a:r>
            <a:r>
              <a:rPr lang="en-US" sz="2000" dirty="0">
                <a:solidFill>
                  <a:srgbClr val="FFFFFF"/>
                </a:solidFill>
                <a:latin typeface="+mj-lt"/>
              </a:rPr>
              <a:t> </a:t>
            </a:r>
            <a:r>
              <a:rPr lang="en-US" sz="2000" dirty="0" err="1">
                <a:solidFill>
                  <a:srgbClr val="FFFFFF"/>
                </a:solidFill>
                <a:latin typeface="+mj-lt"/>
              </a:rPr>
              <a:t>kurumsal</a:t>
            </a:r>
            <a:r>
              <a:rPr lang="en-US" sz="2000" dirty="0">
                <a:solidFill>
                  <a:srgbClr val="FFFFFF"/>
                </a:solidFill>
                <a:latin typeface="+mj-lt"/>
              </a:rPr>
              <a:t> </a:t>
            </a:r>
            <a:r>
              <a:rPr lang="en-US" sz="2000" dirty="0" err="1">
                <a:solidFill>
                  <a:srgbClr val="FFFFFF"/>
                </a:solidFill>
                <a:latin typeface="+mj-lt"/>
              </a:rPr>
              <a:t>sürdürülebilirlik</a:t>
            </a:r>
            <a:r>
              <a:rPr lang="en-US" sz="2000" dirty="0">
                <a:solidFill>
                  <a:srgbClr val="FFFFFF"/>
                </a:solidFill>
                <a:latin typeface="+mj-lt"/>
              </a:rPr>
              <a:t> </a:t>
            </a:r>
            <a:r>
              <a:rPr lang="en-US" sz="2000" dirty="0" err="1">
                <a:solidFill>
                  <a:srgbClr val="FFFFFF"/>
                </a:solidFill>
                <a:latin typeface="+mj-lt"/>
              </a:rPr>
              <a:t>sağlamayı</a:t>
            </a:r>
            <a:r>
              <a:rPr lang="en-US" sz="2000" dirty="0">
                <a:solidFill>
                  <a:srgbClr val="FFFFFF"/>
                </a:solidFill>
                <a:latin typeface="+mj-lt"/>
              </a:rPr>
              <a:t> </a:t>
            </a:r>
            <a:r>
              <a:rPr lang="en-US" sz="2000" dirty="0" err="1">
                <a:solidFill>
                  <a:srgbClr val="FFFFFF"/>
                </a:solidFill>
                <a:latin typeface="+mj-lt"/>
              </a:rPr>
              <a:t>amaçlıyoruz</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Enerji</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doğal</a:t>
            </a:r>
            <a:r>
              <a:rPr lang="en-US" sz="2000" dirty="0">
                <a:solidFill>
                  <a:srgbClr val="FFFFFF"/>
                </a:solidFill>
                <a:latin typeface="+mj-lt"/>
              </a:rPr>
              <a:t> </a:t>
            </a:r>
            <a:r>
              <a:rPr lang="en-US" sz="2000" dirty="0" err="1">
                <a:solidFill>
                  <a:srgbClr val="FFFFFF"/>
                </a:solidFill>
                <a:latin typeface="+mj-lt"/>
              </a:rPr>
              <a:t>kaynak</a:t>
            </a:r>
            <a:r>
              <a:rPr lang="en-US" sz="2000" dirty="0">
                <a:solidFill>
                  <a:srgbClr val="FFFFFF"/>
                </a:solidFill>
                <a:latin typeface="+mj-lt"/>
              </a:rPr>
              <a:t> </a:t>
            </a:r>
            <a:r>
              <a:rPr lang="en-US" sz="2000" dirty="0" err="1">
                <a:solidFill>
                  <a:srgbClr val="FFFFFF"/>
                </a:solidFill>
                <a:latin typeface="+mj-lt"/>
              </a:rPr>
              <a:t>kullanımını</a:t>
            </a:r>
            <a:r>
              <a:rPr lang="en-US" sz="2000" dirty="0">
                <a:solidFill>
                  <a:srgbClr val="FFFFFF"/>
                </a:solidFill>
                <a:latin typeface="+mj-lt"/>
              </a:rPr>
              <a:t> </a:t>
            </a:r>
            <a:r>
              <a:rPr lang="en-US" sz="2000" dirty="0" err="1">
                <a:solidFill>
                  <a:srgbClr val="FFFFFF"/>
                </a:solidFill>
                <a:latin typeface="+mj-lt"/>
              </a:rPr>
              <a:t>etkin</a:t>
            </a:r>
            <a:r>
              <a:rPr lang="en-US" sz="2000" dirty="0">
                <a:solidFill>
                  <a:srgbClr val="FFFFFF"/>
                </a:solidFill>
                <a:latin typeface="+mj-lt"/>
              </a:rPr>
              <a:t> </a:t>
            </a:r>
            <a:r>
              <a:rPr lang="en-US" sz="2000" dirty="0" err="1">
                <a:solidFill>
                  <a:srgbClr val="FFFFFF"/>
                </a:solidFill>
                <a:latin typeface="+mj-lt"/>
              </a:rPr>
              <a:t>yönetmek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tr-TR" sz="2000" dirty="0">
                <a:solidFill>
                  <a:srgbClr val="FFFFFF"/>
                </a:solidFill>
                <a:latin typeface="+mj-lt"/>
              </a:rPr>
              <a:t>K</a:t>
            </a:r>
            <a:r>
              <a:rPr lang="en-US" sz="2000" dirty="0" err="1">
                <a:solidFill>
                  <a:srgbClr val="FFFFFF"/>
                </a:solidFill>
                <a:latin typeface="+mj-lt"/>
              </a:rPr>
              <a:t>ullandığımız</a:t>
            </a:r>
            <a:r>
              <a:rPr lang="en-US" sz="2000" dirty="0">
                <a:solidFill>
                  <a:srgbClr val="FFFFFF"/>
                </a:solidFill>
                <a:latin typeface="+mj-lt"/>
              </a:rPr>
              <a:t> </a:t>
            </a:r>
            <a:r>
              <a:rPr lang="en-US" sz="2000" dirty="0" err="1">
                <a:solidFill>
                  <a:srgbClr val="FFFFFF"/>
                </a:solidFill>
                <a:latin typeface="+mj-lt"/>
              </a:rPr>
              <a:t>malzeme</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ürünlerin</a:t>
            </a:r>
            <a:r>
              <a:rPr lang="en-US" sz="2000" dirty="0">
                <a:solidFill>
                  <a:srgbClr val="FFFFFF"/>
                </a:solidFill>
                <a:latin typeface="+mj-lt"/>
              </a:rPr>
              <a:t> </a:t>
            </a:r>
            <a:r>
              <a:rPr lang="en-US" sz="2000" dirty="0" err="1">
                <a:solidFill>
                  <a:srgbClr val="FFFFFF"/>
                </a:solidFill>
                <a:latin typeface="+mj-lt"/>
              </a:rPr>
              <a:t>çevresel</a:t>
            </a:r>
            <a:r>
              <a:rPr lang="en-US" sz="2000" dirty="0">
                <a:solidFill>
                  <a:srgbClr val="FFFFFF"/>
                </a:solidFill>
                <a:latin typeface="+mj-lt"/>
              </a:rPr>
              <a:t> </a:t>
            </a:r>
            <a:r>
              <a:rPr lang="en-US" sz="2000" dirty="0" err="1">
                <a:solidFill>
                  <a:srgbClr val="FFFFFF"/>
                </a:solidFill>
                <a:latin typeface="+mj-lt"/>
              </a:rPr>
              <a:t>etkilerini</a:t>
            </a:r>
            <a:r>
              <a:rPr lang="en-US" sz="2000" dirty="0">
                <a:solidFill>
                  <a:srgbClr val="FFFFFF"/>
                </a:solidFill>
                <a:latin typeface="+mj-lt"/>
              </a:rPr>
              <a:t> </a:t>
            </a:r>
            <a:r>
              <a:rPr lang="en-US" sz="2000" dirty="0" err="1">
                <a:solidFill>
                  <a:srgbClr val="FFFFFF"/>
                </a:solidFill>
                <a:latin typeface="+mj-lt"/>
              </a:rPr>
              <a:t>en</a:t>
            </a:r>
            <a:r>
              <a:rPr lang="en-US" sz="2000" dirty="0">
                <a:solidFill>
                  <a:srgbClr val="FFFFFF"/>
                </a:solidFill>
                <a:latin typeface="+mj-lt"/>
              </a:rPr>
              <a:t> </a:t>
            </a:r>
            <a:r>
              <a:rPr lang="en-US" sz="2000" dirty="0" err="1">
                <a:solidFill>
                  <a:srgbClr val="FFFFFF"/>
                </a:solidFill>
                <a:latin typeface="+mj-lt"/>
              </a:rPr>
              <a:t>aza</a:t>
            </a:r>
            <a:r>
              <a:rPr lang="en-US" sz="2000" dirty="0">
                <a:solidFill>
                  <a:srgbClr val="FFFFFF"/>
                </a:solidFill>
                <a:latin typeface="+mj-lt"/>
              </a:rPr>
              <a:t> </a:t>
            </a:r>
            <a:r>
              <a:rPr lang="en-US" sz="2000" dirty="0" err="1">
                <a:solidFill>
                  <a:srgbClr val="FFFFFF"/>
                </a:solidFill>
                <a:latin typeface="+mj-lt"/>
              </a:rPr>
              <a:t>indirmek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Doğal</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kültürel</a:t>
            </a:r>
            <a:r>
              <a:rPr lang="en-US" sz="2000" dirty="0">
                <a:solidFill>
                  <a:srgbClr val="FFFFFF"/>
                </a:solidFill>
                <a:latin typeface="+mj-lt"/>
              </a:rPr>
              <a:t> </a:t>
            </a:r>
            <a:r>
              <a:rPr lang="en-US" sz="2000" dirty="0" err="1">
                <a:solidFill>
                  <a:srgbClr val="FFFFFF"/>
                </a:solidFill>
                <a:latin typeface="+mj-lt"/>
              </a:rPr>
              <a:t>mirası</a:t>
            </a:r>
            <a:r>
              <a:rPr lang="en-US" sz="2000" dirty="0">
                <a:solidFill>
                  <a:srgbClr val="FFFFFF"/>
                </a:solidFill>
                <a:latin typeface="+mj-lt"/>
              </a:rPr>
              <a:t> </a:t>
            </a:r>
            <a:r>
              <a:rPr lang="en-US" sz="2000" dirty="0" err="1">
                <a:solidFill>
                  <a:srgbClr val="FFFFFF"/>
                </a:solidFill>
                <a:latin typeface="+mj-lt"/>
              </a:rPr>
              <a:t>korumak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Din, </a:t>
            </a:r>
            <a:r>
              <a:rPr lang="en-US" sz="2000" dirty="0" err="1">
                <a:solidFill>
                  <a:srgbClr val="FFFFFF"/>
                </a:solidFill>
                <a:latin typeface="+mj-lt"/>
              </a:rPr>
              <a:t>mezhep</a:t>
            </a:r>
            <a:r>
              <a:rPr lang="en-US" sz="2000" dirty="0">
                <a:solidFill>
                  <a:srgbClr val="FFFFFF"/>
                </a:solidFill>
                <a:latin typeface="+mj-lt"/>
              </a:rPr>
              <a:t>, </a:t>
            </a:r>
            <a:r>
              <a:rPr lang="en-US" sz="2000" dirty="0" err="1">
                <a:solidFill>
                  <a:srgbClr val="FFFFFF"/>
                </a:solidFill>
                <a:latin typeface="+mj-lt"/>
              </a:rPr>
              <a:t>dil</a:t>
            </a:r>
            <a:r>
              <a:rPr lang="en-US" sz="2000" dirty="0">
                <a:solidFill>
                  <a:srgbClr val="FFFFFF"/>
                </a:solidFill>
                <a:latin typeface="+mj-lt"/>
              </a:rPr>
              <a:t>, </a:t>
            </a:r>
            <a:r>
              <a:rPr lang="en-US" sz="2000" dirty="0" err="1">
                <a:solidFill>
                  <a:srgbClr val="FFFFFF"/>
                </a:solidFill>
                <a:latin typeface="+mj-lt"/>
              </a:rPr>
              <a:t>ırk</a:t>
            </a:r>
            <a:r>
              <a:rPr lang="en-US" sz="2000" dirty="0">
                <a:solidFill>
                  <a:srgbClr val="FFFFFF"/>
                </a:solidFill>
                <a:latin typeface="+mj-lt"/>
              </a:rPr>
              <a:t>, </a:t>
            </a:r>
            <a:r>
              <a:rPr lang="en-US" sz="2000" dirty="0" err="1">
                <a:solidFill>
                  <a:srgbClr val="FFFFFF"/>
                </a:solidFill>
                <a:latin typeface="+mj-lt"/>
              </a:rPr>
              <a:t>renk</a:t>
            </a:r>
            <a:r>
              <a:rPr lang="en-US" sz="2000" dirty="0">
                <a:solidFill>
                  <a:srgbClr val="FFFFFF"/>
                </a:solidFill>
                <a:latin typeface="+mj-lt"/>
              </a:rPr>
              <a:t>, </a:t>
            </a:r>
            <a:r>
              <a:rPr lang="en-US" sz="2000" dirty="0" err="1">
                <a:solidFill>
                  <a:srgbClr val="FFFFFF"/>
                </a:solidFill>
                <a:latin typeface="+mj-lt"/>
              </a:rPr>
              <a:t>cinsiyet</a:t>
            </a:r>
            <a:r>
              <a:rPr lang="en-US" sz="2000" dirty="0">
                <a:solidFill>
                  <a:srgbClr val="FFFFFF"/>
                </a:solidFill>
                <a:latin typeface="+mj-lt"/>
              </a:rPr>
              <a:t>, </a:t>
            </a:r>
            <a:r>
              <a:rPr lang="en-US" sz="2000" dirty="0" err="1">
                <a:solidFill>
                  <a:srgbClr val="FFFFFF"/>
                </a:solidFill>
                <a:latin typeface="+mj-lt"/>
              </a:rPr>
              <a:t>medeni</a:t>
            </a:r>
            <a:r>
              <a:rPr lang="en-US" sz="2000" dirty="0">
                <a:solidFill>
                  <a:srgbClr val="FFFFFF"/>
                </a:solidFill>
                <a:latin typeface="+mj-lt"/>
              </a:rPr>
              <a:t> </a:t>
            </a:r>
            <a:r>
              <a:rPr lang="en-US" sz="2000" dirty="0" err="1">
                <a:solidFill>
                  <a:srgbClr val="FFFFFF"/>
                </a:solidFill>
                <a:latin typeface="+mj-lt"/>
              </a:rPr>
              <a:t>hal</a:t>
            </a:r>
            <a:r>
              <a:rPr lang="en-US" sz="2000" dirty="0">
                <a:solidFill>
                  <a:srgbClr val="FFFFFF"/>
                </a:solidFill>
                <a:latin typeface="+mj-lt"/>
              </a:rPr>
              <a:t>, </a:t>
            </a:r>
            <a:r>
              <a:rPr lang="en-US" sz="2000" dirty="0" err="1">
                <a:solidFill>
                  <a:srgbClr val="FFFFFF"/>
                </a:solidFill>
                <a:latin typeface="+mj-lt"/>
              </a:rPr>
              <a:t>siyasi</a:t>
            </a:r>
            <a:r>
              <a:rPr lang="en-US" sz="2000" dirty="0">
                <a:solidFill>
                  <a:srgbClr val="FFFFFF"/>
                </a:solidFill>
                <a:latin typeface="+mj-lt"/>
              </a:rPr>
              <a:t> </a:t>
            </a:r>
            <a:r>
              <a:rPr lang="en-US" sz="2000" dirty="0" err="1">
                <a:solidFill>
                  <a:srgbClr val="FFFFFF"/>
                </a:solidFill>
                <a:latin typeface="+mj-lt"/>
              </a:rPr>
              <a:t>düşünce</a:t>
            </a:r>
            <a:r>
              <a:rPr lang="en-US" sz="2000" dirty="0">
                <a:solidFill>
                  <a:srgbClr val="FFFFFF"/>
                </a:solidFill>
                <a:latin typeface="+mj-lt"/>
              </a:rPr>
              <a:t>, </a:t>
            </a:r>
            <a:r>
              <a:rPr lang="en-US" sz="2000" dirty="0" err="1">
                <a:solidFill>
                  <a:srgbClr val="FFFFFF"/>
                </a:solidFill>
                <a:latin typeface="+mj-lt"/>
              </a:rPr>
              <a:t>yaş</a:t>
            </a:r>
            <a:r>
              <a:rPr lang="en-US" sz="2000" dirty="0">
                <a:solidFill>
                  <a:srgbClr val="FFFFFF"/>
                </a:solidFill>
                <a:latin typeface="+mj-lt"/>
              </a:rPr>
              <a:t>, </a:t>
            </a:r>
            <a:r>
              <a:rPr lang="en-US" sz="2000" dirty="0" err="1">
                <a:solidFill>
                  <a:srgbClr val="FFFFFF"/>
                </a:solidFill>
                <a:latin typeface="+mj-lt"/>
              </a:rPr>
              <a:t>fiziksel</a:t>
            </a:r>
            <a:r>
              <a:rPr lang="en-US" sz="2000" dirty="0">
                <a:solidFill>
                  <a:srgbClr val="FFFFFF"/>
                </a:solidFill>
                <a:latin typeface="+mj-lt"/>
              </a:rPr>
              <a:t> </a:t>
            </a:r>
            <a:r>
              <a:rPr lang="en-US" sz="2000" dirty="0" err="1">
                <a:solidFill>
                  <a:srgbClr val="FFFFFF"/>
                </a:solidFill>
                <a:latin typeface="+mj-lt"/>
              </a:rPr>
              <a:t>engel</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benzeri</a:t>
            </a:r>
            <a:r>
              <a:rPr lang="en-US" sz="2000" dirty="0">
                <a:solidFill>
                  <a:srgbClr val="FFFFFF"/>
                </a:solidFill>
                <a:latin typeface="+mj-lt"/>
              </a:rPr>
              <a:t> </a:t>
            </a:r>
            <a:r>
              <a:rPr lang="en-US" sz="2000" dirty="0" err="1">
                <a:solidFill>
                  <a:srgbClr val="FFFFFF"/>
                </a:solidFill>
                <a:latin typeface="+mj-lt"/>
              </a:rPr>
              <a:t>nedenlerle</a:t>
            </a:r>
            <a:r>
              <a:rPr lang="en-US" sz="2000" dirty="0">
                <a:solidFill>
                  <a:srgbClr val="FFFFFF"/>
                </a:solidFill>
                <a:latin typeface="+mj-lt"/>
              </a:rPr>
              <a:t> </a:t>
            </a:r>
            <a:r>
              <a:rPr lang="en-US" sz="2000" dirty="0" err="1">
                <a:solidFill>
                  <a:srgbClr val="FFFFFF"/>
                </a:solidFill>
                <a:latin typeface="+mj-lt"/>
              </a:rPr>
              <a:t>ayrım</a:t>
            </a:r>
            <a:r>
              <a:rPr lang="en-US" sz="2000" dirty="0">
                <a:solidFill>
                  <a:srgbClr val="FFFFFF"/>
                </a:solidFill>
                <a:latin typeface="+mj-lt"/>
              </a:rPr>
              <a:t> </a:t>
            </a:r>
            <a:r>
              <a:rPr lang="en-US" sz="2000" dirty="0" err="1">
                <a:solidFill>
                  <a:srgbClr val="FFFFFF"/>
                </a:solidFill>
                <a:latin typeface="+mj-lt"/>
              </a:rPr>
              <a:t>gözetmeksizin</a:t>
            </a:r>
            <a:r>
              <a:rPr lang="en-US" sz="2000" dirty="0">
                <a:solidFill>
                  <a:srgbClr val="FFFFFF"/>
                </a:solidFill>
                <a:latin typeface="+mj-lt"/>
              </a:rPr>
              <a:t> </a:t>
            </a:r>
            <a:r>
              <a:rPr lang="en-US" sz="2000" dirty="0" err="1">
                <a:solidFill>
                  <a:srgbClr val="FFFFFF"/>
                </a:solidFill>
                <a:latin typeface="+mj-lt"/>
              </a:rPr>
              <a:t>eşitlik</a:t>
            </a:r>
            <a:r>
              <a:rPr lang="en-US" sz="2000" dirty="0">
                <a:solidFill>
                  <a:srgbClr val="FFFFFF"/>
                </a:solidFill>
                <a:latin typeface="+mj-lt"/>
              </a:rPr>
              <a:t> </a:t>
            </a:r>
            <a:r>
              <a:rPr lang="en-US" sz="2000" dirty="0" err="1">
                <a:solidFill>
                  <a:srgbClr val="FFFFFF"/>
                </a:solidFill>
                <a:latin typeface="+mj-lt"/>
              </a:rPr>
              <a:t>sağlamak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Bölgemizin</a:t>
            </a:r>
            <a:r>
              <a:rPr lang="en-US" sz="2000" dirty="0">
                <a:solidFill>
                  <a:srgbClr val="FFFFFF"/>
                </a:solidFill>
                <a:latin typeface="+mj-lt"/>
              </a:rPr>
              <a:t> </a:t>
            </a:r>
            <a:r>
              <a:rPr lang="en-US" sz="2000" dirty="0" err="1">
                <a:solidFill>
                  <a:srgbClr val="FFFFFF"/>
                </a:solidFill>
                <a:latin typeface="+mj-lt"/>
              </a:rPr>
              <a:t>kalkınması</a:t>
            </a:r>
            <a:r>
              <a:rPr lang="tr-TR" sz="2000" dirty="0">
                <a:solidFill>
                  <a:srgbClr val="FFFFFF"/>
                </a:solidFill>
                <a:latin typeface="+mj-lt"/>
              </a:rPr>
              <a:t> ve </a:t>
            </a:r>
            <a:r>
              <a:rPr lang="en-US" sz="2000" dirty="0" err="1">
                <a:solidFill>
                  <a:srgbClr val="FFFFFF"/>
                </a:solidFill>
                <a:latin typeface="+mj-lt"/>
              </a:rPr>
              <a:t>toplumun</a:t>
            </a:r>
            <a:r>
              <a:rPr lang="en-US" sz="2000" dirty="0">
                <a:solidFill>
                  <a:srgbClr val="FFFFFF"/>
                </a:solidFill>
                <a:latin typeface="+mj-lt"/>
              </a:rPr>
              <a:t> </a:t>
            </a:r>
            <a:r>
              <a:rPr lang="en-US" sz="2000" dirty="0" err="1">
                <a:solidFill>
                  <a:srgbClr val="FFFFFF"/>
                </a:solidFill>
                <a:latin typeface="+mj-lt"/>
              </a:rPr>
              <a:t>refah</a:t>
            </a:r>
            <a:r>
              <a:rPr lang="en-US" sz="2000" dirty="0">
                <a:solidFill>
                  <a:srgbClr val="FFFFFF"/>
                </a:solidFill>
                <a:latin typeface="+mj-lt"/>
              </a:rPr>
              <a:t> </a:t>
            </a:r>
            <a:r>
              <a:rPr lang="en-US" sz="2000" dirty="0" err="1">
                <a:solidFill>
                  <a:srgbClr val="FFFFFF"/>
                </a:solidFill>
                <a:latin typeface="+mj-lt"/>
              </a:rPr>
              <a:t>seviyesinin</a:t>
            </a:r>
            <a:r>
              <a:rPr lang="en-US" sz="2000" dirty="0">
                <a:solidFill>
                  <a:srgbClr val="FFFFFF"/>
                </a:solidFill>
                <a:latin typeface="+mj-lt"/>
              </a:rPr>
              <a:t> </a:t>
            </a:r>
            <a:r>
              <a:rPr lang="en-US" sz="2000" dirty="0" err="1">
                <a:solidFill>
                  <a:srgbClr val="FFFFFF"/>
                </a:solidFill>
                <a:latin typeface="+mj-lt"/>
              </a:rPr>
              <a:t>artması</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projelere</a:t>
            </a:r>
            <a:r>
              <a:rPr lang="en-US" sz="2000" dirty="0">
                <a:solidFill>
                  <a:srgbClr val="FFFFFF"/>
                </a:solidFill>
                <a:latin typeface="+mj-lt"/>
              </a:rPr>
              <a:t> </a:t>
            </a:r>
            <a:r>
              <a:rPr lang="en-US" sz="2000" dirty="0" err="1">
                <a:solidFill>
                  <a:srgbClr val="FFFFFF"/>
                </a:solidFill>
                <a:latin typeface="+mj-lt"/>
              </a:rPr>
              <a:t>destek</a:t>
            </a:r>
            <a:r>
              <a:rPr lang="en-US" sz="2000" dirty="0">
                <a:solidFill>
                  <a:srgbClr val="FFFFFF"/>
                </a:solidFill>
                <a:latin typeface="+mj-lt"/>
              </a:rPr>
              <a:t> </a:t>
            </a:r>
            <a:r>
              <a:rPr lang="en-US" sz="2000" dirty="0" err="1">
                <a:solidFill>
                  <a:srgbClr val="FFFFFF"/>
                </a:solidFill>
                <a:latin typeface="+mj-lt"/>
              </a:rPr>
              <a:t>vermek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Sürdürülebilir</a:t>
            </a:r>
            <a:r>
              <a:rPr lang="en-US" sz="2000" dirty="0">
                <a:solidFill>
                  <a:srgbClr val="FFFFFF"/>
                </a:solidFill>
                <a:latin typeface="+mj-lt"/>
              </a:rPr>
              <a:t> </a:t>
            </a:r>
            <a:r>
              <a:rPr lang="en-US" sz="2000" dirty="0" err="1">
                <a:solidFill>
                  <a:srgbClr val="FFFFFF"/>
                </a:solidFill>
                <a:latin typeface="+mj-lt"/>
              </a:rPr>
              <a:t>kalkınma</a:t>
            </a:r>
            <a:r>
              <a:rPr lang="en-US" sz="2000" dirty="0">
                <a:solidFill>
                  <a:srgbClr val="FFFFFF"/>
                </a:solidFill>
                <a:latin typeface="+mj-lt"/>
              </a:rPr>
              <a:t> </a:t>
            </a:r>
            <a:r>
              <a:rPr lang="en-US" sz="2000" dirty="0" err="1">
                <a:solidFill>
                  <a:srgbClr val="FFFFFF"/>
                </a:solidFill>
                <a:latin typeface="+mj-lt"/>
              </a:rPr>
              <a:t>ile</a:t>
            </a:r>
            <a:r>
              <a:rPr lang="en-US" sz="2000" dirty="0">
                <a:solidFill>
                  <a:srgbClr val="FFFFFF"/>
                </a:solidFill>
                <a:latin typeface="+mj-lt"/>
              </a:rPr>
              <a:t> </a:t>
            </a:r>
            <a:r>
              <a:rPr lang="en-US" sz="2000" dirty="0" err="1">
                <a:solidFill>
                  <a:srgbClr val="FFFFFF"/>
                </a:solidFill>
                <a:latin typeface="+mj-lt"/>
              </a:rPr>
              <a:t>uyumlu</a:t>
            </a:r>
            <a:r>
              <a:rPr lang="en-US" sz="2000" dirty="0">
                <a:solidFill>
                  <a:srgbClr val="FFFFFF"/>
                </a:solidFill>
                <a:latin typeface="+mj-lt"/>
              </a:rPr>
              <a:t> </a:t>
            </a:r>
            <a:r>
              <a:rPr lang="en-US" sz="2000" dirty="0" err="1">
                <a:solidFill>
                  <a:srgbClr val="FFFFFF"/>
                </a:solidFill>
                <a:latin typeface="+mj-lt"/>
              </a:rPr>
              <a:t>şirketlerden</a:t>
            </a:r>
            <a:r>
              <a:rPr lang="en-US" sz="2000" dirty="0">
                <a:solidFill>
                  <a:srgbClr val="FFFFFF"/>
                </a:solidFill>
                <a:latin typeface="+mj-lt"/>
              </a:rPr>
              <a:t> </a:t>
            </a:r>
            <a:r>
              <a:rPr lang="en-US" sz="2000" dirty="0" err="1">
                <a:solidFill>
                  <a:srgbClr val="FFFFFF"/>
                </a:solidFill>
                <a:latin typeface="+mj-lt"/>
              </a:rPr>
              <a:t>satın</a:t>
            </a:r>
            <a:r>
              <a:rPr lang="en-US" sz="2000" dirty="0">
                <a:solidFill>
                  <a:srgbClr val="FFFFFF"/>
                </a:solidFill>
                <a:latin typeface="+mj-lt"/>
              </a:rPr>
              <a:t> alma </a:t>
            </a:r>
            <a:r>
              <a:rPr lang="en-US" sz="2000" dirty="0" err="1">
                <a:solidFill>
                  <a:srgbClr val="FFFFFF"/>
                </a:solidFill>
                <a:latin typeface="+mj-lt"/>
              </a:rPr>
              <a:t>gerçekleştirmek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Yerel</a:t>
            </a:r>
            <a:r>
              <a:rPr lang="en-US" sz="2000" dirty="0">
                <a:solidFill>
                  <a:srgbClr val="FFFFFF"/>
                </a:solidFill>
                <a:latin typeface="+mj-lt"/>
              </a:rPr>
              <a:t> </a:t>
            </a:r>
            <a:r>
              <a:rPr lang="en-US" sz="2000" dirty="0" err="1">
                <a:solidFill>
                  <a:srgbClr val="FFFFFF"/>
                </a:solidFill>
                <a:latin typeface="+mj-lt"/>
              </a:rPr>
              <a:t>halkın</a:t>
            </a:r>
            <a:r>
              <a:rPr lang="en-US" sz="2000" dirty="0">
                <a:solidFill>
                  <a:srgbClr val="FFFFFF"/>
                </a:solidFill>
                <a:latin typeface="+mj-lt"/>
              </a:rPr>
              <a:t> </a:t>
            </a:r>
            <a:r>
              <a:rPr lang="en-US" sz="2000" dirty="0" err="1">
                <a:solidFill>
                  <a:srgbClr val="FFFFFF"/>
                </a:solidFill>
                <a:latin typeface="+mj-lt"/>
              </a:rPr>
              <a:t>istihdamını</a:t>
            </a:r>
            <a:r>
              <a:rPr lang="en-US" sz="2000" dirty="0">
                <a:solidFill>
                  <a:srgbClr val="FFFFFF"/>
                </a:solidFill>
                <a:latin typeface="+mj-lt"/>
              </a:rPr>
              <a:t> </a:t>
            </a:r>
            <a:r>
              <a:rPr lang="en-US" sz="2000" dirty="0" err="1">
                <a:solidFill>
                  <a:srgbClr val="FFFFFF"/>
                </a:solidFill>
                <a:latin typeface="+mj-lt"/>
              </a:rPr>
              <a:t>artırmak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Faaliyetlerimizle</a:t>
            </a:r>
            <a:r>
              <a:rPr lang="en-US" sz="2000" dirty="0">
                <a:solidFill>
                  <a:srgbClr val="FFFFFF"/>
                </a:solidFill>
                <a:latin typeface="+mj-lt"/>
              </a:rPr>
              <a:t> </a:t>
            </a:r>
            <a:r>
              <a:rPr lang="en-US" sz="2000" dirty="0" err="1">
                <a:solidFill>
                  <a:srgbClr val="FFFFFF"/>
                </a:solidFill>
                <a:latin typeface="+mj-lt"/>
              </a:rPr>
              <a:t>ilgili</a:t>
            </a:r>
            <a:r>
              <a:rPr lang="en-US" sz="2000" dirty="0">
                <a:solidFill>
                  <a:srgbClr val="FFFFFF"/>
                </a:solidFill>
                <a:latin typeface="+mj-lt"/>
              </a:rPr>
              <a:t> </a:t>
            </a:r>
            <a:r>
              <a:rPr lang="en-US" sz="2000" dirty="0" err="1">
                <a:solidFill>
                  <a:srgbClr val="FFFFFF"/>
                </a:solidFill>
                <a:latin typeface="+mj-lt"/>
              </a:rPr>
              <a:t>yasal</a:t>
            </a:r>
            <a:r>
              <a:rPr lang="en-US" sz="2000" dirty="0">
                <a:solidFill>
                  <a:srgbClr val="FFFFFF"/>
                </a:solidFill>
                <a:latin typeface="+mj-lt"/>
              </a:rPr>
              <a:t> </a:t>
            </a:r>
            <a:r>
              <a:rPr lang="en-US" sz="2000" dirty="0" err="1">
                <a:solidFill>
                  <a:srgbClr val="FFFFFF"/>
                </a:solidFill>
                <a:latin typeface="+mj-lt"/>
              </a:rPr>
              <a:t>sorumluluklara</a:t>
            </a:r>
            <a:r>
              <a:rPr lang="en-US" sz="2000" dirty="0">
                <a:solidFill>
                  <a:srgbClr val="FFFFFF"/>
                </a:solidFill>
                <a:latin typeface="+mj-lt"/>
              </a:rPr>
              <a:t> </a:t>
            </a:r>
            <a:r>
              <a:rPr lang="en-US" sz="2000" dirty="0" err="1">
                <a:solidFill>
                  <a:srgbClr val="FFFFFF"/>
                </a:solidFill>
                <a:latin typeface="+mj-lt"/>
              </a:rPr>
              <a:t>uymak</a:t>
            </a:r>
            <a:r>
              <a:rPr lang="en-US" sz="2000" dirty="0">
                <a:solidFill>
                  <a:srgbClr val="FFFFFF"/>
                </a:solidFill>
                <a:latin typeface="+mj-lt"/>
              </a:rPr>
              <a:t>, </a:t>
            </a:r>
            <a:endParaRPr lang="en-US" sz="2000" dirty="0">
              <a:solidFill>
                <a:srgbClr val="FFFFFF"/>
              </a:solidFill>
              <a:latin typeface="+mj-lt"/>
            </a:endParaRPr>
          </a:p>
          <a:p>
            <a:pPr marL="0" indent="0">
              <a:buNone/>
            </a:pPr>
            <a:endParaRPr lang="en-US" sz="15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3"/>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Yapboz parçaları"/>
          <p:cNvPicPr>
            <a:picLocks noChangeAspect="1"/>
          </p:cNvPicPr>
          <p:nvPr/>
        </p:nvPicPr>
        <p:blipFill rotWithShape="1">
          <a:blip r:embed="rId1">
            <a:alphaModFix amt="35000"/>
          </a:blip>
          <a:srcRect t="7707" b="7707"/>
          <a:stretch>
            <a:fillRect/>
          </a:stretch>
        </p:blipFill>
        <p:spPr>
          <a:xfrm>
            <a:off x="20" y="-1"/>
            <a:ext cx="12191980" cy="6858001"/>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199" y="1409075"/>
            <a:ext cx="11123951" cy="4706912"/>
          </a:xfrm>
        </p:spPr>
        <p:txBody>
          <a:bodyPr>
            <a:normAutofit/>
          </a:bodyPr>
          <a:lstStyle/>
          <a:p>
            <a:pPr marL="0" indent="0">
              <a:buNone/>
            </a:pPr>
            <a:r>
              <a:rPr lang="en-US" sz="2000" b="1" u="sng" dirty="0">
                <a:solidFill>
                  <a:srgbClr val="FFFFFF"/>
                </a:solidFill>
                <a:latin typeface="+mj-lt"/>
              </a:rPr>
              <a:t>SATIN ALMA</a:t>
            </a:r>
            <a:endParaRPr lang="en-US" sz="2000" b="1" u="sng" dirty="0">
              <a:solidFill>
                <a:srgbClr val="FFFFFF"/>
              </a:solidFill>
              <a:latin typeface="+mj-lt"/>
            </a:endParaRPr>
          </a:p>
          <a:p>
            <a:pPr marL="0" indent="0">
              <a:buNone/>
            </a:pP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Yürürlükteki</a:t>
            </a:r>
            <a:r>
              <a:rPr lang="en-US" sz="2000" dirty="0">
                <a:solidFill>
                  <a:srgbClr val="FFFFFF"/>
                </a:solidFill>
                <a:latin typeface="+mj-lt"/>
              </a:rPr>
              <a:t> </a:t>
            </a:r>
            <a:r>
              <a:rPr lang="en-US" sz="2000" dirty="0" err="1">
                <a:solidFill>
                  <a:srgbClr val="FFFFFF"/>
                </a:solidFill>
                <a:latin typeface="+mj-lt"/>
              </a:rPr>
              <a:t>yasa</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yönetmeliklerine</a:t>
            </a:r>
            <a:r>
              <a:rPr lang="en-US" sz="2000" dirty="0">
                <a:solidFill>
                  <a:srgbClr val="FFFFFF"/>
                </a:solidFill>
                <a:latin typeface="+mj-lt"/>
              </a:rPr>
              <a:t> </a:t>
            </a:r>
            <a:r>
              <a:rPr lang="en-US" sz="2000" dirty="0" err="1">
                <a:solidFill>
                  <a:srgbClr val="FFFFFF"/>
                </a:solidFill>
                <a:latin typeface="+mj-lt"/>
              </a:rPr>
              <a:t>uyan</a:t>
            </a:r>
            <a:r>
              <a:rPr lang="en-US" sz="2000" dirty="0">
                <a:solidFill>
                  <a:srgbClr val="FFFFFF"/>
                </a:solidFill>
                <a:latin typeface="+mj-lt"/>
              </a:rPr>
              <a:t> </a:t>
            </a:r>
            <a:r>
              <a:rPr lang="en-US" sz="2000" dirty="0" err="1">
                <a:solidFill>
                  <a:srgbClr val="FFFFFF"/>
                </a:solidFill>
                <a:latin typeface="+mj-lt"/>
              </a:rPr>
              <a:t>hammadde</a:t>
            </a:r>
            <a:r>
              <a:rPr lang="en-US" sz="2000" dirty="0">
                <a:solidFill>
                  <a:srgbClr val="FFFFFF"/>
                </a:solidFill>
                <a:latin typeface="+mj-lt"/>
              </a:rPr>
              <a:t> </a:t>
            </a:r>
            <a:r>
              <a:rPr lang="en-US" sz="2000" dirty="0" err="1">
                <a:solidFill>
                  <a:srgbClr val="FFFFFF"/>
                </a:solidFill>
                <a:latin typeface="+mj-lt"/>
              </a:rPr>
              <a:t>tedarikçilerinin</a:t>
            </a:r>
            <a:r>
              <a:rPr lang="en-US" sz="2000" dirty="0">
                <a:solidFill>
                  <a:srgbClr val="FFFFFF"/>
                </a:solidFill>
                <a:latin typeface="+mj-lt"/>
              </a:rPr>
              <a:t> </a:t>
            </a:r>
            <a:r>
              <a:rPr lang="en-US" sz="2000" dirty="0" err="1">
                <a:solidFill>
                  <a:srgbClr val="FFFFFF"/>
                </a:solidFill>
                <a:latin typeface="+mj-lt"/>
              </a:rPr>
              <a:t>seçilmesi</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Tedarikçilerden</a:t>
            </a:r>
            <a:r>
              <a:rPr lang="en-US" sz="2000" dirty="0">
                <a:solidFill>
                  <a:srgbClr val="FFFFFF"/>
                </a:solidFill>
                <a:latin typeface="+mj-lt"/>
              </a:rPr>
              <a:t> </a:t>
            </a:r>
            <a:r>
              <a:rPr lang="en-US" sz="2000" dirty="0" err="1">
                <a:solidFill>
                  <a:srgbClr val="FFFFFF"/>
                </a:solidFill>
                <a:latin typeface="+mj-lt"/>
              </a:rPr>
              <a:t>çevreyi</a:t>
            </a:r>
            <a:r>
              <a:rPr lang="en-US" sz="2000" dirty="0">
                <a:solidFill>
                  <a:srgbClr val="FFFFFF"/>
                </a:solidFill>
                <a:latin typeface="+mj-lt"/>
              </a:rPr>
              <a:t> </a:t>
            </a:r>
            <a:r>
              <a:rPr lang="en-US" sz="2000" dirty="0" err="1">
                <a:solidFill>
                  <a:srgbClr val="FFFFFF"/>
                </a:solidFill>
                <a:latin typeface="+mj-lt"/>
              </a:rPr>
              <a:t>gözetmelerinin</a:t>
            </a:r>
            <a:r>
              <a:rPr lang="en-US" sz="2000" dirty="0">
                <a:solidFill>
                  <a:srgbClr val="FFFFFF"/>
                </a:solidFill>
                <a:latin typeface="+mj-lt"/>
              </a:rPr>
              <a:t>, </a:t>
            </a:r>
            <a:r>
              <a:rPr lang="en-US" sz="2000" dirty="0" err="1">
                <a:solidFill>
                  <a:srgbClr val="FFFFFF"/>
                </a:solidFill>
                <a:latin typeface="+mj-lt"/>
              </a:rPr>
              <a:t>çevresel</a:t>
            </a:r>
            <a:r>
              <a:rPr lang="en-US" sz="2000" dirty="0">
                <a:solidFill>
                  <a:srgbClr val="FFFFFF"/>
                </a:solidFill>
                <a:latin typeface="+mj-lt"/>
              </a:rPr>
              <a:t> </a:t>
            </a:r>
            <a:r>
              <a:rPr lang="en-US" sz="2000" dirty="0" err="1">
                <a:solidFill>
                  <a:srgbClr val="FFFFFF"/>
                </a:solidFill>
                <a:latin typeface="+mj-lt"/>
              </a:rPr>
              <a:t>ayak</a:t>
            </a:r>
            <a:r>
              <a:rPr lang="en-US" sz="2000" dirty="0">
                <a:solidFill>
                  <a:srgbClr val="FFFFFF"/>
                </a:solidFill>
                <a:latin typeface="+mj-lt"/>
              </a:rPr>
              <a:t> </a:t>
            </a:r>
            <a:r>
              <a:rPr lang="en-US" sz="2000" dirty="0" err="1">
                <a:solidFill>
                  <a:srgbClr val="FFFFFF"/>
                </a:solidFill>
                <a:latin typeface="+mj-lt"/>
              </a:rPr>
              <a:t>izlerini</a:t>
            </a:r>
            <a:r>
              <a:rPr lang="en-US" sz="2000" dirty="0">
                <a:solidFill>
                  <a:srgbClr val="FFFFFF"/>
                </a:solidFill>
                <a:latin typeface="+mj-lt"/>
              </a:rPr>
              <a:t> </a:t>
            </a:r>
            <a:r>
              <a:rPr lang="en-US" sz="2000" dirty="0" err="1">
                <a:solidFill>
                  <a:srgbClr val="FFFFFF"/>
                </a:solidFill>
                <a:latin typeface="+mj-lt"/>
              </a:rPr>
              <a:t>en</a:t>
            </a:r>
            <a:r>
              <a:rPr lang="en-US" sz="2000" dirty="0">
                <a:solidFill>
                  <a:srgbClr val="FFFFFF"/>
                </a:solidFill>
                <a:latin typeface="+mj-lt"/>
              </a:rPr>
              <a:t> </a:t>
            </a:r>
            <a:r>
              <a:rPr lang="en-US" sz="2000" dirty="0" err="1">
                <a:solidFill>
                  <a:srgbClr val="FFFFFF"/>
                </a:solidFill>
                <a:latin typeface="+mj-lt"/>
              </a:rPr>
              <a:t>aza</a:t>
            </a:r>
            <a:r>
              <a:rPr lang="en-US" sz="2000" dirty="0">
                <a:solidFill>
                  <a:srgbClr val="FFFFFF"/>
                </a:solidFill>
                <a:latin typeface="+mj-lt"/>
              </a:rPr>
              <a:t> </a:t>
            </a:r>
            <a:r>
              <a:rPr lang="en-US" sz="2000" dirty="0" err="1">
                <a:solidFill>
                  <a:srgbClr val="FFFFFF"/>
                </a:solidFill>
                <a:latin typeface="+mj-lt"/>
              </a:rPr>
              <a:t>indirmek</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atıklarını</a:t>
            </a:r>
            <a:r>
              <a:rPr lang="en-US" sz="2000" dirty="0">
                <a:solidFill>
                  <a:srgbClr val="FFFFFF"/>
                </a:solidFill>
                <a:latin typeface="+mj-lt"/>
              </a:rPr>
              <a:t> </a:t>
            </a:r>
            <a:r>
              <a:rPr lang="en-US" sz="2000" dirty="0" err="1">
                <a:solidFill>
                  <a:srgbClr val="FFFFFF"/>
                </a:solidFill>
                <a:latin typeface="+mj-lt"/>
              </a:rPr>
              <a:t>düzgün</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şekilde</a:t>
            </a:r>
            <a:r>
              <a:rPr lang="en-US" sz="2000" dirty="0">
                <a:solidFill>
                  <a:srgbClr val="FFFFFF"/>
                </a:solidFill>
                <a:latin typeface="+mj-lt"/>
              </a:rPr>
              <a:t> </a:t>
            </a:r>
            <a:r>
              <a:rPr lang="en-US" sz="2000" dirty="0" err="1">
                <a:solidFill>
                  <a:srgbClr val="FFFFFF"/>
                </a:solidFill>
                <a:latin typeface="+mj-lt"/>
              </a:rPr>
              <a:t>yönetmek</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önlem</a:t>
            </a:r>
            <a:r>
              <a:rPr lang="en-US" sz="2000" dirty="0">
                <a:solidFill>
                  <a:srgbClr val="FFFFFF"/>
                </a:solidFill>
                <a:latin typeface="+mj-lt"/>
              </a:rPr>
              <a:t> </a:t>
            </a:r>
            <a:r>
              <a:rPr lang="en-US" sz="2000" dirty="0" err="1">
                <a:solidFill>
                  <a:srgbClr val="FFFFFF"/>
                </a:solidFill>
                <a:latin typeface="+mj-lt"/>
              </a:rPr>
              <a:t>almalarının</a:t>
            </a:r>
            <a:r>
              <a:rPr lang="en-US" sz="2000" dirty="0">
                <a:solidFill>
                  <a:srgbClr val="FFFFFF"/>
                </a:solidFill>
                <a:latin typeface="+mj-lt"/>
              </a:rPr>
              <a:t>, </a:t>
            </a:r>
            <a:r>
              <a:rPr lang="en-US" sz="2000" dirty="0" err="1">
                <a:solidFill>
                  <a:srgbClr val="FFFFFF"/>
                </a:solidFill>
                <a:latin typeface="+mj-lt"/>
              </a:rPr>
              <a:t>atık</a:t>
            </a:r>
            <a:r>
              <a:rPr lang="en-US" sz="2000" dirty="0">
                <a:solidFill>
                  <a:srgbClr val="FFFFFF"/>
                </a:solidFill>
                <a:latin typeface="+mj-lt"/>
              </a:rPr>
              <a:t> </a:t>
            </a:r>
            <a:r>
              <a:rPr lang="en-US" sz="2000" dirty="0" err="1">
                <a:solidFill>
                  <a:srgbClr val="FFFFFF"/>
                </a:solidFill>
                <a:latin typeface="+mj-lt"/>
              </a:rPr>
              <a:t>gömmekten</a:t>
            </a:r>
            <a:r>
              <a:rPr lang="en-US" sz="2000" dirty="0">
                <a:solidFill>
                  <a:srgbClr val="FFFFFF"/>
                </a:solidFill>
                <a:latin typeface="+mj-lt"/>
              </a:rPr>
              <a:t> </a:t>
            </a:r>
            <a:r>
              <a:rPr lang="en-US" sz="2000" dirty="0" err="1">
                <a:solidFill>
                  <a:srgbClr val="FFFFFF"/>
                </a:solidFill>
                <a:latin typeface="+mj-lt"/>
              </a:rPr>
              <a:t>mümkün</a:t>
            </a:r>
            <a:r>
              <a:rPr lang="en-US" sz="2000" dirty="0">
                <a:solidFill>
                  <a:srgbClr val="FFFFFF"/>
                </a:solidFill>
                <a:latin typeface="+mj-lt"/>
              </a:rPr>
              <a:t> </a:t>
            </a:r>
            <a:r>
              <a:rPr lang="en-US" sz="2000" dirty="0" err="1">
                <a:solidFill>
                  <a:srgbClr val="FFFFFF"/>
                </a:solidFill>
                <a:latin typeface="+mj-lt"/>
              </a:rPr>
              <a:t>olduğunca</a:t>
            </a:r>
            <a:r>
              <a:rPr lang="en-US" sz="2000" dirty="0">
                <a:solidFill>
                  <a:srgbClr val="FFFFFF"/>
                </a:solidFill>
                <a:latin typeface="+mj-lt"/>
              </a:rPr>
              <a:t> </a:t>
            </a:r>
            <a:r>
              <a:rPr lang="en-US" sz="2000" dirty="0" err="1">
                <a:solidFill>
                  <a:srgbClr val="FFFFFF"/>
                </a:solidFill>
                <a:latin typeface="+mj-lt"/>
              </a:rPr>
              <a:t>kaçınıp</a:t>
            </a:r>
            <a:r>
              <a:rPr lang="en-US" sz="2000" dirty="0">
                <a:solidFill>
                  <a:srgbClr val="FFFFFF"/>
                </a:solidFill>
                <a:latin typeface="+mj-lt"/>
              </a:rPr>
              <a:t> </a:t>
            </a:r>
            <a:r>
              <a:rPr lang="en-US" sz="2000" dirty="0" err="1">
                <a:solidFill>
                  <a:srgbClr val="FFFFFF"/>
                </a:solidFill>
                <a:latin typeface="+mj-lt"/>
              </a:rPr>
              <a:t>toprağı</a:t>
            </a:r>
            <a:r>
              <a:rPr lang="en-US" sz="2000" dirty="0">
                <a:solidFill>
                  <a:srgbClr val="FFFFFF"/>
                </a:solidFill>
                <a:latin typeface="+mj-lt"/>
              </a:rPr>
              <a:t>, </a:t>
            </a:r>
            <a:r>
              <a:rPr lang="en-US" sz="2000" dirty="0" err="1">
                <a:solidFill>
                  <a:srgbClr val="FFFFFF"/>
                </a:solidFill>
                <a:latin typeface="+mj-lt"/>
              </a:rPr>
              <a:t>havayı</a:t>
            </a:r>
            <a:r>
              <a:rPr lang="en-US" sz="2000" dirty="0">
                <a:solidFill>
                  <a:srgbClr val="FFFFFF"/>
                </a:solidFill>
                <a:latin typeface="+mj-lt"/>
              </a:rPr>
              <a:t> </a:t>
            </a:r>
            <a:r>
              <a:rPr lang="en-US" sz="2000" dirty="0" err="1">
                <a:solidFill>
                  <a:srgbClr val="FFFFFF"/>
                </a:solidFill>
                <a:latin typeface="+mj-lt"/>
              </a:rPr>
              <a:t>veya</a:t>
            </a:r>
            <a:r>
              <a:rPr lang="en-US" sz="2000" dirty="0">
                <a:solidFill>
                  <a:srgbClr val="FFFFFF"/>
                </a:solidFill>
                <a:latin typeface="+mj-lt"/>
              </a:rPr>
              <a:t> </a:t>
            </a:r>
            <a:r>
              <a:rPr lang="en-US" sz="2000" dirty="0" err="1">
                <a:solidFill>
                  <a:srgbClr val="FFFFFF"/>
                </a:solidFill>
                <a:latin typeface="+mj-lt"/>
              </a:rPr>
              <a:t>suyu</a:t>
            </a:r>
            <a:r>
              <a:rPr lang="en-US" sz="2000" dirty="0">
                <a:solidFill>
                  <a:srgbClr val="FFFFFF"/>
                </a:solidFill>
                <a:latin typeface="+mj-lt"/>
              </a:rPr>
              <a:t> </a:t>
            </a:r>
            <a:r>
              <a:rPr lang="en-US" sz="2000" dirty="0" err="1">
                <a:solidFill>
                  <a:srgbClr val="FFFFFF"/>
                </a:solidFill>
                <a:latin typeface="+mj-lt"/>
              </a:rPr>
              <a:t>isteyerek</a:t>
            </a:r>
            <a:r>
              <a:rPr lang="en-US" sz="2000" dirty="0">
                <a:solidFill>
                  <a:srgbClr val="FFFFFF"/>
                </a:solidFill>
                <a:latin typeface="+mj-lt"/>
              </a:rPr>
              <a:t> </a:t>
            </a:r>
            <a:r>
              <a:rPr lang="en-US" sz="2000" dirty="0" err="1">
                <a:solidFill>
                  <a:srgbClr val="FFFFFF"/>
                </a:solidFill>
                <a:latin typeface="+mj-lt"/>
              </a:rPr>
              <a:t>kirletmemelerinin</a:t>
            </a:r>
            <a:r>
              <a:rPr lang="en-US" sz="2000" dirty="0">
                <a:solidFill>
                  <a:srgbClr val="FFFFFF"/>
                </a:solidFill>
                <a:latin typeface="+mj-lt"/>
              </a:rPr>
              <a:t> </a:t>
            </a:r>
            <a:r>
              <a:rPr lang="en-US" sz="2000" dirty="0" err="1">
                <a:solidFill>
                  <a:srgbClr val="FFFFFF"/>
                </a:solidFill>
                <a:latin typeface="+mj-lt"/>
              </a:rPr>
              <a:t>talep</a:t>
            </a:r>
            <a:r>
              <a:rPr lang="en-US" sz="2000" dirty="0">
                <a:solidFill>
                  <a:srgbClr val="FFFFFF"/>
                </a:solidFill>
                <a:latin typeface="+mj-lt"/>
              </a:rPr>
              <a:t> </a:t>
            </a:r>
            <a:r>
              <a:rPr lang="en-US" sz="2000" dirty="0" err="1">
                <a:solidFill>
                  <a:srgbClr val="FFFFFF"/>
                </a:solidFill>
                <a:latin typeface="+mj-lt"/>
              </a:rPr>
              <a:t>edilmesi</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Çalışanlarına</a:t>
            </a:r>
            <a:r>
              <a:rPr lang="en-US" sz="2000" dirty="0">
                <a:solidFill>
                  <a:srgbClr val="FFFFFF"/>
                </a:solidFill>
                <a:latin typeface="+mj-lt"/>
              </a:rPr>
              <a:t> </a:t>
            </a:r>
            <a:r>
              <a:rPr lang="en-US" sz="2000" dirty="0" err="1">
                <a:solidFill>
                  <a:srgbClr val="FFFFFF"/>
                </a:solidFill>
                <a:latin typeface="+mj-lt"/>
              </a:rPr>
              <a:t>güvenli</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çalışma</a:t>
            </a:r>
            <a:r>
              <a:rPr lang="en-US" sz="2000" dirty="0">
                <a:solidFill>
                  <a:srgbClr val="FFFFFF"/>
                </a:solidFill>
                <a:latin typeface="+mj-lt"/>
              </a:rPr>
              <a:t> </a:t>
            </a:r>
            <a:r>
              <a:rPr lang="en-US" sz="2000" dirty="0" err="1">
                <a:solidFill>
                  <a:srgbClr val="FFFFFF"/>
                </a:solidFill>
                <a:latin typeface="+mj-lt"/>
              </a:rPr>
              <a:t>ortamı</a:t>
            </a:r>
            <a:r>
              <a:rPr lang="en-US" sz="2000" dirty="0">
                <a:solidFill>
                  <a:srgbClr val="FFFFFF"/>
                </a:solidFill>
                <a:latin typeface="+mj-lt"/>
              </a:rPr>
              <a:t> </a:t>
            </a:r>
            <a:r>
              <a:rPr lang="en-US" sz="2000" dirty="0" err="1">
                <a:solidFill>
                  <a:srgbClr val="FFFFFF"/>
                </a:solidFill>
                <a:latin typeface="+mj-lt"/>
              </a:rPr>
              <a:t>sağlayan</a:t>
            </a:r>
            <a:r>
              <a:rPr lang="en-US" sz="2000" dirty="0">
                <a:solidFill>
                  <a:srgbClr val="FFFFFF"/>
                </a:solidFill>
                <a:latin typeface="+mj-lt"/>
              </a:rPr>
              <a:t> </a:t>
            </a:r>
            <a:r>
              <a:rPr lang="en-US" sz="2000" dirty="0" err="1">
                <a:solidFill>
                  <a:srgbClr val="FFFFFF"/>
                </a:solidFill>
                <a:latin typeface="+mj-lt"/>
              </a:rPr>
              <a:t>tedarikçilerin</a:t>
            </a:r>
            <a:r>
              <a:rPr lang="en-US" sz="2000" dirty="0">
                <a:solidFill>
                  <a:srgbClr val="FFFFFF"/>
                </a:solidFill>
                <a:latin typeface="+mj-lt"/>
              </a:rPr>
              <a:t> </a:t>
            </a:r>
            <a:r>
              <a:rPr lang="en-US" sz="2000" dirty="0" err="1">
                <a:solidFill>
                  <a:srgbClr val="FFFFFF"/>
                </a:solidFill>
                <a:latin typeface="+mj-lt"/>
              </a:rPr>
              <a:t>seçil</a:t>
            </a:r>
            <a:r>
              <a:rPr lang="tr-TR" sz="2000" dirty="0">
                <a:solidFill>
                  <a:srgbClr val="FFFFFF"/>
                </a:solidFill>
                <a:latin typeface="+mj-lt"/>
              </a:rPr>
              <a:t>erek</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yönetmeliklere</a:t>
            </a:r>
            <a:r>
              <a:rPr lang="en-US" sz="2000" dirty="0">
                <a:solidFill>
                  <a:srgbClr val="FFFFFF"/>
                </a:solidFill>
                <a:latin typeface="+mj-lt"/>
              </a:rPr>
              <a:t> </a:t>
            </a:r>
            <a:r>
              <a:rPr lang="en-US" sz="2000" dirty="0" err="1">
                <a:solidFill>
                  <a:srgbClr val="FFFFFF"/>
                </a:solidFill>
                <a:latin typeface="+mj-lt"/>
              </a:rPr>
              <a:t>uymak</a:t>
            </a:r>
            <a:r>
              <a:rPr lang="en-US" sz="2000" dirty="0">
                <a:solidFill>
                  <a:srgbClr val="FFFFFF"/>
                </a:solidFill>
                <a:latin typeface="+mj-lt"/>
              </a:rPr>
              <a:t> </a:t>
            </a:r>
            <a:r>
              <a:rPr lang="en-US" sz="2000" dirty="0" err="1">
                <a:solidFill>
                  <a:srgbClr val="FFFFFF"/>
                </a:solidFill>
                <a:latin typeface="+mj-lt"/>
              </a:rPr>
              <a:t>zorunda</a:t>
            </a:r>
            <a:r>
              <a:rPr lang="en-US" sz="2000" dirty="0">
                <a:solidFill>
                  <a:srgbClr val="FFFFFF"/>
                </a:solidFill>
                <a:latin typeface="+mj-lt"/>
              </a:rPr>
              <a:t> </a:t>
            </a:r>
            <a:r>
              <a:rPr lang="en-US" sz="2000" dirty="0" err="1">
                <a:solidFill>
                  <a:srgbClr val="FFFFFF"/>
                </a:solidFill>
                <a:latin typeface="+mj-lt"/>
              </a:rPr>
              <a:t>olan</a:t>
            </a:r>
            <a:r>
              <a:rPr lang="en-US" sz="2000" dirty="0">
                <a:solidFill>
                  <a:srgbClr val="FFFFFF"/>
                </a:solidFill>
                <a:latin typeface="+mj-lt"/>
              </a:rPr>
              <a:t> </a:t>
            </a:r>
            <a:r>
              <a:rPr lang="en-US" sz="2000" dirty="0" err="1">
                <a:solidFill>
                  <a:srgbClr val="FFFFFF"/>
                </a:solidFill>
                <a:latin typeface="+mj-lt"/>
              </a:rPr>
              <a:t>fason</a:t>
            </a:r>
            <a:r>
              <a:rPr lang="en-US" sz="2000" dirty="0">
                <a:solidFill>
                  <a:srgbClr val="FFFFFF"/>
                </a:solidFill>
                <a:latin typeface="+mj-lt"/>
              </a:rPr>
              <a:t> </a:t>
            </a:r>
            <a:r>
              <a:rPr lang="en-US" sz="2000" dirty="0" err="1">
                <a:solidFill>
                  <a:srgbClr val="FFFFFF"/>
                </a:solidFill>
                <a:latin typeface="+mj-lt"/>
              </a:rPr>
              <a:t>imalatçılara</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yerinde</a:t>
            </a:r>
            <a:r>
              <a:rPr lang="en-US" sz="2000" dirty="0">
                <a:solidFill>
                  <a:srgbClr val="FFFFFF"/>
                </a:solidFill>
                <a:latin typeface="+mj-lt"/>
              </a:rPr>
              <a:t> </a:t>
            </a:r>
            <a:r>
              <a:rPr lang="en-US" sz="2000" dirty="0" err="1">
                <a:solidFill>
                  <a:srgbClr val="FFFFFF"/>
                </a:solidFill>
                <a:latin typeface="+mj-lt"/>
              </a:rPr>
              <a:t>hizmet</a:t>
            </a:r>
            <a:r>
              <a:rPr lang="en-US" sz="2000" dirty="0">
                <a:solidFill>
                  <a:srgbClr val="FFFFFF"/>
                </a:solidFill>
                <a:latin typeface="+mj-lt"/>
              </a:rPr>
              <a:t> </a:t>
            </a:r>
            <a:r>
              <a:rPr lang="en-US" sz="2000" dirty="0" err="1">
                <a:solidFill>
                  <a:srgbClr val="FFFFFF"/>
                </a:solidFill>
                <a:latin typeface="+mj-lt"/>
              </a:rPr>
              <a:t>sağlayıcılarına</a:t>
            </a:r>
            <a:r>
              <a:rPr lang="en-US" sz="2000" dirty="0">
                <a:solidFill>
                  <a:srgbClr val="FFFFFF"/>
                </a:solidFill>
                <a:latin typeface="+mj-lt"/>
              </a:rPr>
              <a:t> </a:t>
            </a:r>
            <a:r>
              <a:rPr lang="en-US" sz="2000" dirty="0" err="1">
                <a:solidFill>
                  <a:srgbClr val="FFFFFF"/>
                </a:solidFill>
                <a:latin typeface="+mj-lt"/>
              </a:rPr>
              <a:t>odaklanılması</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İş</a:t>
            </a:r>
            <a:r>
              <a:rPr lang="en-US" sz="2000" dirty="0">
                <a:solidFill>
                  <a:srgbClr val="FFFFFF"/>
                </a:solidFill>
                <a:latin typeface="+mj-lt"/>
              </a:rPr>
              <a:t> </a:t>
            </a:r>
            <a:r>
              <a:rPr lang="en-US" sz="2000" dirty="0" err="1">
                <a:solidFill>
                  <a:srgbClr val="FFFFFF"/>
                </a:solidFill>
                <a:latin typeface="+mj-lt"/>
              </a:rPr>
              <a:t>ahlakı</a:t>
            </a:r>
            <a:r>
              <a:rPr lang="en-US" sz="2000" dirty="0">
                <a:solidFill>
                  <a:srgbClr val="FFFFFF"/>
                </a:solidFill>
                <a:latin typeface="+mj-lt"/>
              </a:rPr>
              <a:t> </a:t>
            </a:r>
            <a:r>
              <a:rPr lang="en-US" sz="2000" dirty="0" err="1">
                <a:solidFill>
                  <a:srgbClr val="FFFFFF"/>
                </a:solidFill>
                <a:latin typeface="+mj-lt"/>
              </a:rPr>
              <a:t>yüksek</a:t>
            </a:r>
            <a:r>
              <a:rPr lang="en-US" sz="2000" dirty="0">
                <a:solidFill>
                  <a:srgbClr val="FFFFFF"/>
                </a:solidFill>
                <a:latin typeface="+mj-lt"/>
              </a:rPr>
              <a:t>, her </a:t>
            </a:r>
            <a:r>
              <a:rPr lang="en-US" sz="2000" dirty="0" err="1">
                <a:solidFill>
                  <a:srgbClr val="FFFFFF"/>
                </a:solidFill>
                <a:latin typeface="+mj-lt"/>
              </a:rPr>
              <a:t>türlü</a:t>
            </a:r>
            <a:r>
              <a:rPr lang="en-US" sz="2000" dirty="0">
                <a:solidFill>
                  <a:srgbClr val="FFFFFF"/>
                </a:solidFill>
                <a:latin typeface="+mj-lt"/>
              </a:rPr>
              <a:t> </a:t>
            </a:r>
            <a:r>
              <a:rPr lang="en-US" sz="2000" dirty="0" err="1">
                <a:solidFill>
                  <a:srgbClr val="FFFFFF"/>
                </a:solidFill>
                <a:latin typeface="+mj-lt"/>
              </a:rPr>
              <a:t>yolsuzluğu</a:t>
            </a:r>
            <a:r>
              <a:rPr lang="en-US" sz="2000" dirty="0">
                <a:solidFill>
                  <a:srgbClr val="FFFFFF"/>
                </a:solidFill>
                <a:latin typeface="+mj-lt"/>
              </a:rPr>
              <a:t> </a:t>
            </a:r>
            <a:r>
              <a:rPr lang="en-US" sz="2000" dirty="0" err="1">
                <a:solidFill>
                  <a:srgbClr val="FFFFFF"/>
                </a:solidFill>
                <a:latin typeface="+mj-lt"/>
              </a:rPr>
              <a:t>önleyen</a:t>
            </a:r>
            <a:r>
              <a:rPr lang="en-US" sz="2000" dirty="0">
                <a:solidFill>
                  <a:srgbClr val="FFFFFF"/>
                </a:solidFill>
                <a:latin typeface="+mj-lt"/>
              </a:rPr>
              <a:t>, </a:t>
            </a:r>
            <a:r>
              <a:rPr lang="en-US" sz="2000" dirty="0" err="1">
                <a:solidFill>
                  <a:srgbClr val="FFFFFF"/>
                </a:solidFill>
                <a:latin typeface="+mj-lt"/>
              </a:rPr>
              <a:t>adil</a:t>
            </a:r>
            <a:r>
              <a:rPr lang="en-US" sz="2000" dirty="0">
                <a:solidFill>
                  <a:srgbClr val="FFFFFF"/>
                </a:solidFill>
                <a:latin typeface="+mj-lt"/>
              </a:rPr>
              <a:t> </a:t>
            </a:r>
            <a:r>
              <a:rPr lang="en-US" sz="2000" dirty="0" err="1">
                <a:solidFill>
                  <a:srgbClr val="FFFFFF"/>
                </a:solidFill>
                <a:latin typeface="+mj-lt"/>
              </a:rPr>
              <a:t>rekabet</a:t>
            </a:r>
            <a:r>
              <a:rPr lang="en-US" sz="2000" dirty="0">
                <a:solidFill>
                  <a:srgbClr val="FFFFFF"/>
                </a:solidFill>
                <a:latin typeface="+mj-lt"/>
              </a:rPr>
              <a:t> </a:t>
            </a:r>
            <a:r>
              <a:rPr lang="en-US" sz="2000" dirty="0" err="1">
                <a:solidFill>
                  <a:srgbClr val="FFFFFF"/>
                </a:solidFill>
                <a:latin typeface="+mj-lt"/>
              </a:rPr>
              <a:t>eden</a:t>
            </a:r>
            <a:r>
              <a:rPr lang="tr-TR" sz="2000" dirty="0">
                <a:solidFill>
                  <a:srgbClr val="FFFFFF"/>
                </a:solidFill>
                <a:latin typeface="+mj-lt"/>
              </a:rPr>
              <a:t> ve </a:t>
            </a:r>
            <a:r>
              <a:rPr lang="en-US" sz="2000" dirty="0" err="1">
                <a:solidFill>
                  <a:srgbClr val="FFFFFF"/>
                </a:solidFill>
                <a:latin typeface="+mj-lt"/>
              </a:rPr>
              <a:t>başkalarının</a:t>
            </a:r>
            <a:r>
              <a:rPr lang="en-US" sz="2000" dirty="0">
                <a:solidFill>
                  <a:srgbClr val="FFFFFF"/>
                </a:solidFill>
                <a:latin typeface="+mj-lt"/>
              </a:rPr>
              <a:t> </a:t>
            </a:r>
            <a:r>
              <a:rPr lang="en-US" sz="2000" dirty="0" err="1">
                <a:solidFill>
                  <a:srgbClr val="FFFFFF"/>
                </a:solidFill>
                <a:latin typeface="+mj-lt"/>
              </a:rPr>
              <a:t>fikri</a:t>
            </a:r>
            <a:r>
              <a:rPr lang="en-US" sz="2000" dirty="0">
                <a:solidFill>
                  <a:srgbClr val="FFFFFF"/>
                </a:solidFill>
                <a:latin typeface="+mj-lt"/>
              </a:rPr>
              <a:t> </a:t>
            </a:r>
            <a:r>
              <a:rPr lang="en-US" sz="2000" dirty="0" err="1">
                <a:solidFill>
                  <a:srgbClr val="FFFFFF"/>
                </a:solidFill>
                <a:latin typeface="+mj-lt"/>
              </a:rPr>
              <a:t>mülkiyet</a:t>
            </a:r>
            <a:r>
              <a:rPr lang="en-US" sz="2000" dirty="0">
                <a:solidFill>
                  <a:srgbClr val="FFFFFF"/>
                </a:solidFill>
                <a:latin typeface="+mj-lt"/>
              </a:rPr>
              <a:t> </a:t>
            </a:r>
            <a:r>
              <a:rPr lang="en-US" sz="2000" dirty="0" err="1">
                <a:solidFill>
                  <a:srgbClr val="FFFFFF"/>
                </a:solidFill>
                <a:latin typeface="+mj-lt"/>
              </a:rPr>
              <a:t>haklarına</a:t>
            </a:r>
            <a:r>
              <a:rPr lang="en-US" sz="2000" dirty="0">
                <a:solidFill>
                  <a:srgbClr val="FFFFFF"/>
                </a:solidFill>
                <a:latin typeface="+mj-lt"/>
              </a:rPr>
              <a:t> </a:t>
            </a:r>
            <a:r>
              <a:rPr lang="en-US" sz="2000" dirty="0" err="1">
                <a:solidFill>
                  <a:srgbClr val="FFFFFF"/>
                </a:solidFill>
                <a:latin typeface="+mj-lt"/>
              </a:rPr>
              <a:t>saygı</a:t>
            </a:r>
            <a:r>
              <a:rPr lang="en-US" sz="2000" dirty="0">
                <a:solidFill>
                  <a:srgbClr val="FFFFFF"/>
                </a:solidFill>
                <a:latin typeface="+mj-lt"/>
              </a:rPr>
              <a:t> </a:t>
            </a:r>
            <a:r>
              <a:rPr lang="en-US" sz="2000" dirty="0" err="1">
                <a:solidFill>
                  <a:srgbClr val="FFFFFF"/>
                </a:solidFill>
                <a:latin typeface="+mj-lt"/>
              </a:rPr>
              <a:t>gösteren</a:t>
            </a:r>
            <a:r>
              <a:rPr lang="en-US" sz="2000" dirty="0">
                <a:solidFill>
                  <a:srgbClr val="FFFFFF"/>
                </a:solidFill>
                <a:latin typeface="+mj-lt"/>
              </a:rPr>
              <a:t> </a:t>
            </a:r>
            <a:r>
              <a:rPr lang="en-US" sz="2000" dirty="0" err="1">
                <a:solidFill>
                  <a:srgbClr val="FFFFFF"/>
                </a:solidFill>
                <a:latin typeface="+mj-lt"/>
              </a:rPr>
              <a:t>tedarikçilerin</a:t>
            </a:r>
            <a:r>
              <a:rPr lang="en-US" sz="2000" dirty="0">
                <a:solidFill>
                  <a:srgbClr val="FFFFFF"/>
                </a:solidFill>
                <a:latin typeface="+mj-lt"/>
              </a:rPr>
              <a:t> </a:t>
            </a:r>
            <a:r>
              <a:rPr lang="en-US" sz="2000" dirty="0" err="1">
                <a:solidFill>
                  <a:srgbClr val="FFFFFF"/>
                </a:solidFill>
                <a:latin typeface="+mj-lt"/>
              </a:rPr>
              <a:t>seçilmesi</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ISO 9001, ISO 14001 </a:t>
            </a:r>
            <a:r>
              <a:rPr lang="en-US" sz="2000" dirty="0" err="1">
                <a:solidFill>
                  <a:srgbClr val="FFFFFF"/>
                </a:solidFill>
                <a:latin typeface="+mj-lt"/>
              </a:rPr>
              <a:t>gibi</a:t>
            </a:r>
            <a:r>
              <a:rPr lang="en-US" sz="2000" dirty="0">
                <a:solidFill>
                  <a:srgbClr val="FFFFFF"/>
                </a:solidFill>
                <a:latin typeface="+mj-lt"/>
              </a:rPr>
              <a:t> ISO </a:t>
            </a:r>
            <a:r>
              <a:rPr lang="en-US" sz="2000" dirty="0" err="1">
                <a:solidFill>
                  <a:srgbClr val="FFFFFF"/>
                </a:solidFill>
                <a:latin typeface="+mj-lt"/>
              </a:rPr>
              <a:t>Standartlarına</a:t>
            </a:r>
            <a:r>
              <a:rPr lang="en-US" sz="2000" dirty="0">
                <a:solidFill>
                  <a:srgbClr val="FFFFFF"/>
                </a:solidFill>
                <a:latin typeface="+mj-lt"/>
              </a:rPr>
              <a:t>, </a:t>
            </a:r>
            <a:r>
              <a:rPr lang="en-US" sz="2000" dirty="0" err="1">
                <a:solidFill>
                  <a:srgbClr val="FFFFFF"/>
                </a:solidFill>
                <a:latin typeface="+mj-lt"/>
              </a:rPr>
              <a:t>Birleşmiş</a:t>
            </a:r>
            <a:r>
              <a:rPr lang="en-US" sz="2000" dirty="0">
                <a:solidFill>
                  <a:srgbClr val="FFFFFF"/>
                </a:solidFill>
                <a:latin typeface="+mj-lt"/>
              </a:rPr>
              <a:t> </a:t>
            </a:r>
            <a:r>
              <a:rPr lang="en-US" sz="2000" dirty="0" err="1">
                <a:solidFill>
                  <a:srgbClr val="FFFFFF"/>
                </a:solidFill>
                <a:latin typeface="+mj-lt"/>
              </a:rPr>
              <a:t>Milletler</a:t>
            </a:r>
            <a:r>
              <a:rPr lang="en-US" sz="2000" dirty="0">
                <a:solidFill>
                  <a:srgbClr val="FFFFFF"/>
                </a:solidFill>
                <a:latin typeface="+mj-lt"/>
              </a:rPr>
              <a:t> </a:t>
            </a:r>
            <a:r>
              <a:rPr lang="en-US" sz="2000" dirty="0" err="1">
                <a:solidFill>
                  <a:srgbClr val="FFFFFF"/>
                </a:solidFill>
                <a:latin typeface="+mj-lt"/>
              </a:rPr>
              <a:t>Küresel</a:t>
            </a:r>
            <a:r>
              <a:rPr lang="en-US" sz="2000" dirty="0">
                <a:solidFill>
                  <a:srgbClr val="FFFFFF"/>
                </a:solidFill>
                <a:latin typeface="+mj-lt"/>
              </a:rPr>
              <a:t> </a:t>
            </a:r>
            <a:r>
              <a:rPr lang="en-US" sz="2000" dirty="0" err="1">
                <a:solidFill>
                  <a:srgbClr val="FFFFFF"/>
                </a:solidFill>
                <a:latin typeface="+mj-lt"/>
              </a:rPr>
              <a:t>İlkeler</a:t>
            </a:r>
            <a:r>
              <a:rPr lang="en-US" sz="2000" dirty="0">
                <a:solidFill>
                  <a:srgbClr val="FFFFFF"/>
                </a:solidFill>
                <a:latin typeface="+mj-lt"/>
              </a:rPr>
              <a:t> </a:t>
            </a:r>
            <a:r>
              <a:rPr lang="en-US" sz="2000" dirty="0" err="1">
                <a:solidFill>
                  <a:srgbClr val="FFFFFF"/>
                </a:solidFill>
                <a:latin typeface="+mj-lt"/>
              </a:rPr>
              <a:t>Sözleşmesi’nin</a:t>
            </a:r>
            <a:r>
              <a:rPr lang="en-US" sz="2000" dirty="0">
                <a:solidFill>
                  <a:srgbClr val="FFFFFF"/>
                </a:solidFill>
                <a:latin typeface="+mj-lt"/>
              </a:rPr>
              <a:t> 10 </a:t>
            </a:r>
            <a:r>
              <a:rPr lang="en-US" sz="2000" dirty="0" err="1">
                <a:solidFill>
                  <a:srgbClr val="FFFFFF"/>
                </a:solidFill>
                <a:latin typeface="+mj-lt"/>
              </a:rPr>
              <a:t>İlkesine</a:t>
            </a:r>
            <a:r>
              <a:rPr lang="en-US" sz="2000" dirty="0">
                <a:solidFill>
                  <a:srgbClr val="FFFFFF"/>
                </a:solidFill>
                <a:latin typeface="+mj-lt"/>
              </a:rPr>
              <a:t> </a:t>
            </a:r>
            <a:r>
              <a:rPr lang="en-US" sz="2000" dirty="0" err="1">
                <a:solidFill>
                  <a:srgbClr val="FFFFFF"/>
                </a:solidFill>
                <a:latin typeface="+mj-lt"/>
              </a:rPr>
              <a:t>uyan</a:t>
            </a:r>
            <a:r>
              <a:rPr lang="en-US" sz="2000" dirty="0">
                <a:solidFill>
                  <a:srgbClr val="FFFFFF"/>
                </a:solidFill>
                <a:latin typeface="+mj-lt"/>
              </a:rPr>
              <a:t> </a:t>
            </a:r>
            <a:r>
              <a:rPr lang="en-US" sz="2000" dirty="0" err="1">
                <a:solidFill>
                  <a:srgbClr val="FFFFFF"/>
                </a:solidFill>
                <a:latin typeface="+mj-lt"/>
              </a:rPr>
              <a:t>tedarikçilerin</a:t>
            </a:r>
            <a:r>
              <a:rPr lang="en-US" sz="2000" dirty="0">
                <a:solidFill>
                  <a:srgbClr val="FFFFFF"/>
                </a:solidFill>
                <a:latin typeface="+mj-lt"/>
              </a:rPr>
              <a:t> </a:t>
            </a:r>
            <a:r>
              <a:rPr lang="en-US" sz="2000" dirty="0" err="1">
                <a:solidFill>
                  <a:srgbClr val="FFFFFF"/>
                </a:solidFill>
                <a:latin typeface="+mj-lt"/>
              </a:rPr>
              <a:t>tercih</a:t>
            </a:r>
            <a:r>
              <a:rPr lang="en-US" sz="2000" dirty="0">
                <a:solidFill>
                  <a:srgbClr val="FFFFFF"/>
                </a:solidFill>
                <a:latin typeface="+mj-lt"/>
              </a:rPr>
              <a:t> </a:t>
            </a:r>
            <a:r>
              <a:rPr lang="en-US" sz="2000" dirty="0" err="1">
                <a:solidFill>
                  <a:srgbClr val="FFFFFF"/>
                </a:solidFill>
                <a:latin typeface="+mj-lt"/>
              </a:rPr>
              <a:t>edilmesi</a:t>
            </a:r>
            <a:r>
              <a:rPr lang="en-US" sz="2000" dirty="0">
                <a:solidFill>
                  <a:srgbClr val="FFFFFF"/>
                </a:solidFill>
                <a:latin typeface="+mj-lt"/>
              </a:rPr>
              <a:t>. </a:t>
            </a:r>
            <a:endParaRPr lang="en-US" sz="20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light in the forest"/>
          <p:cNvPicPr>
            <a:picLocks noChangeAspect="1"/>
          </p:cNvPicPr>
          <p:nvPr/>
        </p:nvPicPr>
        <p:blipFill rotWithShape="1">
          <a:blip r:embed="rId1">
            <a:alphaModFix amt="35000"/>
          </a:blip>
          <a:srcRect t="7865" b="7865"/>
          <a:stretch>
            <a:fillRect/>
          </a:stretch>
        </p:blipFill>
        <p:spPr>
          <a:xfrm>
            <a:off x="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200" y="1319134"/>
            <a:ext cx="10839138" cy="4857829"/>
          </a:xfrm>
        </p:spPr>
        <p:txBody>
          <a:bodyPr>
            <a:noAutofit/>
          </a:bodyPr>
          <a:lstStyle/>
          <a:p>
            <a:pPr marL="0" indent="0">
              <a:buNone/>
            </a:pPr>
            <a:r>
              <a:rPr lang="en-US" sz="2000" b="1" u="sng" dirty="0">
                <a:solidFill>
                  <a:srgbClr val="FFFFFF"/>
                </a:solidFill>
                <a:latin typeface="+mj-lt"/>
              </a:rPr>
              <a:t>ÇEVRE KORUMA VE ATIK YÖNETİMİ</a:t>
            </a:r>
            <a:endParaRPr lang="en-US" sz="2000" b="1" u="sng" dirty="0">
              <a:solidFill>
                <a:srgbClr val="FFFFFF"/>
              </a:solidFill>
              <a:latin typeface="+mj-lt"/>
            </a:endParaRPr>
          </a:p>
          <a:p>
            <a:pPr marL="0" indent="0">
              <a:buNone/>
            </a:pPr>
            <a:endParaRPr lang="en-US" sz="2000" dirty="0">
              <a:solidFill>
                <a:srgbClr val="FFFFFF"/>
              </a:solidFill>
              <a:latin typeface="+mj-lt"/>
            </a:endParaRPr>
          </a:p>
          <a:p>
            <a:pPr marL="0" indent="0">
              <a:buNone/>
            </a:pPr>
            <a:r>
              <a:rPr lang="tr-TR" altLang="en-US" sz="2000" dirty="0" err="1">
                <a:solidFill>
                  <a:srgbClr val="FFFFFF"/>
                </a:solidFill>
                <a:latin typeface="+mj-lt"/>
              </a:rPr>
              <a:t>Ç</a:t>
            </a:r>
            <a:r>
              <a:rPr lang="en-US" sz="2000" dirty="0" err="1">
                <a:solidFill>
                  <a:srgbClr val="FFFFFF"/>
                </a:solidFill>
                <a:latin typeface="+mj-lt"/>
              </a:rPr>
              <a:t>evre</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atık</a:t>
            </a:r>
            <a:r>
              <a:rPr lang="en-US" sz="2000" dirty="0">
                <a:solidFill>
                  <a:srgbClr val="FFFFFF"/>
                </a:solidFill>
                <a:latin typeface="+mj-lt"/>
              </a:rPr>
              <a:t> </a:t>
            </a:r>
            <a:r>
              <a:rPr lang="en-US" sz="2000" dirty="0" err="1">
                <a:solidFill>
                  <a:srgbClr val="FFFFFF"/>
                </a:solidFill>
                <a:latin typeface="+mj-lt"/>
              </a:rPr>
              <a:t>yönetimi</a:t>
            </a:r>
            <a:r>
              <a:rPr lang="en-US" sz="2000" dirty="0">
                <a:solidFill>
                  <a:srgbClr val="FFFFFF"/>
                </a:solidFill>
                <a:latin typeface="+mj-lt"/>
              </a:rPr>
              <a:t> </a:t>
            </a:r>
            <a:r>
              <a:rPr lang="en-US" sz="2000" dirty="0" err="1">
                <a:solidFill>
                  <a:srgbClr val="FFFFFF"/>
                </a:solidFill>
                <a:latin typeface="+mj-lt"/>
              </a:rPr>
              <a:t>konusunda</a:t>
            </a:r>
            <a:r>
              <a:rPr lang="en-US" sz="2000" dirty="0">
                <a:solidFill>
                  <a:srgbClr val="FFFFFF"/>
                </a:solidFill>
                <a:latin typeface="+mj-lt"/>
              </a:rPr>
              <a:t> </a:t>
            </a:r>
            <a:r>
              <a:rPr lang="en-US" sz="2000" dirty="0" err="1">
                <a:solidFill>
                  <a:srgbClr val="FFFFFF"/>
                </a:solidFill>
                <a:latin typeface="+mj-lt"/>
              </a:rPr>
              <a:t>gerekli</a:t>
            </a:r>
            <a:r>
              <a:rPr lang="en-US" sz="2000" dirty="0">
                <a:solidFill>
                  <a:srgbClr val="FFFFFF"/>
                </a:solidFill>
                <a:latin typeface="+mj-lt"/>
              </a:rPr>
              <a:t> </a:t>
            </a:r>
            <a:r>
              <a:rPr lang="en-US" sz="2000" dirty="0" err="1">
                <a:solidFill>
                  <a:srgbClr val="FFFFFF"/>
                </a:solidFill>
                <a:latin typeface="+mj-lt"/>
              </a:rPr>
              <a:t>olan</a:t>
            </a:r>
            <a:r>
              <a:rPr lang="en-US" sz="2000" dirty="0">
                <a:solidFill>
                  <a:srgbClr val="FFFFFF"/>
                </a:solidFill>
                <a:latin typeface="+mj-lt"/>
              </a:rPr>
              <a:t> </a:t>
            </a:r>
            <a:r>
              <a:rPr lang="en-US" sz="2000" dirty="0" err="1">
                <a:solidFill>
                  <a:srgbClr val="FFFFFF"/>
                </a:solidFill>
                <a:latin typeface="+mj-lt"/>
              </a:rPr>
              <a:t>prosedürleri</a:t>
            </a:r>
            <a:r>
              <a:rPr lang="en-US" sz="2000" dirty="0">
                <a:solidFill>
                  <a:srgbClr val="FFFFFF"/>
                </a:solidFill>
                <a:latin typeface="+mj-lt"/>
              </a:rPr>
              <a:t> </a:t>
            </a:r>
            <a:r>
              <a:rPr lang="en-US" sz="2000" dirty="0" err="1">
                <a:solidFill>
                  <a:srgbClr val="FFFFFF"/>
                </a:solidFill>
                <a:latin typeface="+mj-lt"/>
              </a:rPr>
              <a:t>uygulamayı</a:t>
            </a:r>
            <a:r>
              <a:rPr lang="en-US" sz="2000" dirty="0">
                <a:solidFill>
                  <a:srgbClr val="FFFFFF"/>
                </a:solidFill>
                <a:latin typeface="+mj-lt"/>
              </a:rPr>
              <a:t>, </a:t>
            </a:r>
            <a:r>
              <a:rPr lang="en-US" sz="2000" dirty="0" err="1">
                <a:solidFill>
                  <a:srgbClr val="FFFFFF"/>
                </a:solidFill>
                <a:latin typeface="+mj-lt"/>
              </a:rPr>
              <a:t>koşulların</a:t>
            </a:r>
            <a:r>
              <a:rPr lang="en-US" sz="2000" dirty="0">
                <a:solidFill>
                  <a:srgbClr val="FFFFFF"/>
                </a:solidFill>
                <a:latin typeface="+mj-lt"/>
              </a:rPr>
              <a:t> </a:t>
            </a:r>
            <a:r>
              <a:rPr lang="en-US" sz="2000" dirty="0" err="1">
                <a:solidFill>
                  <a:srgbClr val="FFFFFF"/>
                </a:solidFill>
                <a:latin typeface="+mj-lt"/>
              </a:rPr>
              <a:t>sağlanmasını</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gerekli</a:t>
            </a:r>
            <a:r>
              <a:rPr lang="en-US" sz="2000" dirty="0">
                <a:solidFill>
                  <a:srgbClr val="FFFFFF"/>
                </a:solidFill>
                <a:latin typeface="+mj-lt"/>
              </a:rPr>
              <a:t> </a:t>
            </a:r>
            <a:r>
              <a:rPr lang="en-US" sz="2000" dirty="0" err="1">
                <a:solidFill>
                  <a:srgbClr val="FFFFFF"/>
                </a:solidFill>
                <a:latin typeface="+mj-lt"/>
              </a:rPr>
              <a:t>kaynakların</a:t>
            </a:r>
            <a:r>
              <a:rPr lang="en-US" sz="2000" dirty="0">
                <a:solidFill>
                  <a:srgbClr val="FFFFFF"/>
                </a:solidFill>
                <a:latin typeface="+mj-lt"/>
              </a:rPr>
              <a:t> </a:t>
            </a:r>
            <a:r>
              <a:rPr lang="en-US" sz="2000" dirty="0" err="1">
                <a:solidFill>
                  <a:srgbClr val="FFFFFF"/>
                </a:solidFill>
                <a:latin typeface="+mj-lt"/>
              </a:rPr>
              <a:t>temin</a:t>
            </a:r>
            <a:r>
              <a:rPr lang="en-US" sz="2000" dirty="0">
                <a:solidFill>
                  <a:srgbClr val="FFFFFF"/>
                </a:solidFill>
                <a:latin typeface="+mj-lt"/>
              </a:rPr>
              <a:t> </a:t>
            </a:r>
            <a:r>
              <a:rPr lang="en-US" sz="2000" dirty="0" err="1">
                <a:solidFill>
                  <a:srgbClr val="FFFFFF"/>
                </a:solidFill>
                <a:latin typeface="+mj-lt"/>
              </a:rPr>
              <a:t>edilmesini</a:t>
            </a:r>
            <a:r>
              <a:rPr lang="en-US" sz="2000" dirty="0">
                <a:solidFill>
                  <a:srgbClr val="FFFFFF"/>
                </a:solidFill>
                <a:latin typeface="+mj-lt"/>
              </a:rPr>
              <a:t> </a:t>
            </a:r>
            <a:r>
              <a:rPr lang="en-US" sz="2000" dirty="0" err="1">
                <a:solidFill>
                  <a:srgbClr val="FFFFFF"/>
                </a:solidFill>
                <a:latin typeface="+mj-lt"/>
              </a:rPr>
              <a:t>hedef</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ilke</a:t>
            </a:r>
            <a:r>
              <a:rPr lang="en-US" sz="2000" dirty="0">
                <a:solidFill>
                  <a:srgbClr val="FFFFFF"/>
                </a:solidFill>
                <a:latin typeface="+mj-lt"/>
              </a:rPr>
              <a:t> </a:t>
            </a:r>
            <a:r>
              <a:rPr lang="en-US" sz="2000" dirty="0" err="1">
                <a:solidFill>
                  <a:srgbClr val="FFFFFF"/>
                </a:solidFill>
                <a:latin typeface="+mj-lt"/>
              </a:rPr>
              <a:t>olarak</a:t>
            </a:r>
            <a:r>
              <a:rPr lang="en-US" sz="2000" dirty="0">
                <a:solidFill>
                  <a:srgbClr val="FFFFFF"/>
                </a:solidFill>
                <a:latin typeface="+mj-lt"/>
              </a:rPr>
              <a:t> </a:t>
            </a:r>
            <a:r>
              <a:rPr lang="en-US" sz="2000" dirty="0" err="1">
                <a:solidFill>
                  <a:srgbClr val="FFFFFF"/>
                </a:solidFill>
                <a:latin typeface="+mj-lt"/>
              </a:rPr>
              <a:t>benimsemekte</a:t>
            </a:r>
            <a:r>
              <a:rPr lang="tr-TR" altLang="en-US" sz="2000" dirty="0" err="1">
                <a:solidFill>
                  <a:srgbClr val="FFFFFF"/>
                </a:solidFill>
                <a:latin typeface="+mj-lt"/>
              </a:rPr>
              <a:t>yiz</a:t>
            </a:r>
            <a:r>
              <a:rPr lang="en-US" sz="2000" dirty="0">
                <a:solidFill>
                  <a:srgbClr val="FFFFFF"/>
                </a:solidFill>
                <a:latin typeface="+mj-lt"/>
              </a:rPr>
              <a:t>. </a:t>
            </a:r>
            <a:r>
              <a:rPr lang="en-US" sz="2000" dirty="0" err="1">
                <a:solidFill>
                  <a:srgbClr val="FFFFFF"/>
                </a:solidFill>
                <a:latin typeface="+mj-lt"/>
              </a:rPr>
              <a:t>Kurumumuz</a:t>
            </a:r>
            <a:r>
              <a:rPr lang="en-US" sz="2000" dirty="0">
                <a:solidFill>
                  <a:srgbClr val="FFFFFF"/>
                </a:solidFill>
                <a:latin typeface="+mj-lt"/>
              </a:rPr>
              <a:t> </a:t>
            </a:r>
            <a:r>
              <a:rPr lang="en-US" sz="2000" dirty="0" err="1">
                <a:solidFill>
                  <a:srgbClr val="FFFFFF"/>
                </a:solidFill>
                <a:latin typeface="+mj-lt"/>
              </a:rPr>
              <a:t>yerine</a:t>
            </a:r>
            <a:r>
              <a:rPr lang="en-US" sz="2000" dirty="0">
                <a:solidFill>
                  <a:srgbClr val="FFFFFF"/>
                </a:solidFill>
                <a:latin typeface="+mj-lt"/>
              </a:rPr>
              <a:t> </a:t>
            </a:r>
            <a:r>
              <a:rPr lang="en-US" sz="2000" dirty="0" err="1">
                <a:solidFill>
                  <a:srgbClr val="FFFFFF"/>
                </a:solidFill>
                <a:latin typeface="+mj-lt"/>
              </a:rPr>
              <a:t>getirdiği</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faaliyetlerin</a:t>
            </a:r>
            <a:r>
              <a:rPr lang="en-US" sz="2000" dirty="0">
                <a:solidFill>
                  <a:srgbClr val="FFFFFF"/>
                </a:solidFill>
                <a:latin typeface="+mj-lt"/>
              </a:rPr>
              <a:t> </a:t>
            </a:r>
            <a:r>
              <a:rPr lang="en-US" sz="2000" dirty="0" err="1">
                <a:solidFill>
                  <a:srgbClr val="FFFFFF"/>
                </a:solidFill>
                <a:latin typeface="+mj-lt"/>
              </a:rPr>
              <a:t>çevrenin</a:t>
            </a:r>
            <a:r>
              <a:rPr lang="en-US" sz="2000" dirty="0">
                <a:solidFill>
                  <a:srgbClr val="FFFFFF"/>
                </a:solidFill>
                <a:latin typeface="+mj-lt"/>
              </a:rPr>
              <a:t> </a:t>
            </a:r>
            <a:r>
              <a:rPr lang="en-US" sz="2000" dirty="0" err="1">
                <a:solidFill>
                  <a:srgbClr val="FFFFFF"/>
                </a:solidFill>
                <a:latin typeface="+mj-lt"/>
              </a:rPr>
              <a:t>korunması</a:t>
            </a:r>
            <a:r>
              <a:rPr lang="en-US" sz="2000" dirty="0">
                <a:solidFill>
                  <a:srgbClr val="FFFFFF"/>
                </a:solidFill>
                <a:latin typeface="+mj-lt"/>
              </a:rPr>
              <a:t> </a:t>
            </a:r>
            <a:r>
              <a:rPr lang="en-US" sz="2000" dirty="0" err="1">
                <a:solidFill>
                  <a:srgbClr val="FFFFFF"/>
                </a:solidFill>
                <a:latin typeface="+mj-lt"/>
              </a:rPr>
              <a:t>açısından</a:t>
            </a:r>
            <a:r>
              <a:rPr lang="en-US" sz="2000" dirty="0">
                <a:solidFill>
                  <a:srgbClr val="FFFFFF"/>
                </a:solidFill>
                <a:latin typeface="+mj-lt"/>
              </a:rPr>
              <a:t> </a:t>
            </a:r>
            <a:r>
              <a:rPr lang="en-US" sz="2000" dirty="0" err="1">
                <a:solidFill>
                  <a:srgbClr val="FFFFFF"/>
                </a:solidFill>
                <a:latin typeface="+mj-lt"/>
              </a:rPr>
              <a:t>riskleri</a:t>
            </a:r>
            <a:r>
              <a:rPr lang="en-US" sz="2000" dirty="0">
                <a:solidFill>
                  <a:srgbClr val="FFFFFF"/>
                </a:solidFill>
                <a:latin typeface="+mj-lt"/>
              </a:rPr>
              <a:t> </a:t>
            </a:r>
            <a:r>
              <a:rPr lang="en-US" sz="2000" dirty="0" err="1">
                <a:solidFill>
                  <a:srgbClr val="FFFFFF"/>
                </a:solidFill>
                <a:latin typeface="+mj-lt"/>
              </a:rPr>
              <a:t>göz</a:t>
            </a:r>
            <a:r>
              <a:rPr lang="en-US" sz="2000" dirty="0">
                <a:solidFill>
                  <a:srgbClr val="FFFFFF"/>
                </a:solidFill>
                <a:latin typeface="+mj-lt"/>
              </a:rPr>
              <a:t> </a:t>
            </a:r>
            <a:r>
              <a:rPr lang="en-US" sz="2000" dirty="0" err="1">
                <a:solidFill>
                  <a:srgbClr val="FFFFFF"/>
                </a:solidFill>
                <a:latin typeface="+mj-lt"/>
              </a:rPr>
              <a:t>önünde</a:t>
            </a:r>
            <a:r>
              <a:rPr lang="en-US" sz="2000" dirty="0">
                <a:solidFill>
                  <a:srgbClr val="FFFFFF"/>
                </a:solidFill>
                <a:latin typeface="+mj-lt"/>
              </a:rPr>
              <a:t> </a:t>
            </a:r>
            <a:r>
              <a:rPr lang="en-US" sz="2000" dirty="0" err="1">
                <a:solidFill>
                  <a:srgbClr val="FFFFFF"/>
                </a:solidFill>
                <a:latin typeface="+mj-lt"/>
              </a:rPr>
              <a:t>bulundurarak</a:t>
            </a:r>
            <a:r>
              <a:rPr lang="en-US" sz="2000" dirty="0">
                <a:solidFill>
                  <a:srgbClr val="FFFFFF"/>
                </a:solidFill>
                <a:latin typeface="+mj-lt"/>
              </a:rPr>
              <a:t> </a:t>
            </a:r>
            <a:r>
              <a:rPr lang="en-US" sz="2000" dirty="0" err="1">
                <a:solidFill>
                  <a:srgbClr val="FFFFFF"/>
                </a:solidFill>
                <a:latin typeface="+mj-lt"/>
              </a:rPr>
              <a:t>kabul</a:t>
            </a:r>
            <a:r>
              <a:rPr lang="en-US" sz="2000" dirty="0">
                <a:solidFill>
                  <a:srgbClr val="FFFFFF"/>
                </a:solidFill>
                <a:latin typeface="+mj-lt"/>
              </a:rPr>
              <a:t> </a:t>
            </a:r>
            <a:r>
              <a:rPr lang="en-US" sz="2000" dirty="0" err="1">
                <a:solidFill>
                  <a:srgbClr val="FFFFFF"/>
                </a:solidFill>
                <a:latin typeface="+mj-lt"/>
              </a:rPr>
              <a:t>edilebilir</a:t>
            </a:r>
            <a:r>
              <a:rPr lang="en-US" sz="2000" dirty="0">
                <a:solidFill>
                  <a:srgbClr val="FFFFFF"/>
                </a:solidFill>
                <a:latin typeface="+mj-lt"/>
              </a:rPr>
              <a:t> </a:t>
            </a:r>
            <a:r>
              <a:rPr lang="en-US" sz="2000" dirty="0" err="1">
                <a:solidFill>
                  <a:srgbClr val="FFFFFF"/>
                </a:solidFill>
                <a:latin typeface="+mj-lt"/>
              </a:rPr>
              <a:t>seviyeye</a:t>
            </a:r>
            <a:r>
              <a:rPr lang="en-US" sz="2000" dirty="0">
                <a:solidFill>
                  <a:srgbClr val="FFFFFF"/>
                </a:solidFill>
                <a:latin typeface="+mj-lt"/>
              </a:rPr>
              <a:t> </a:t>
            </a:r>
            <a:r>
              <a:rPr lang="en-US" sz="2000" dirty="0" err="1">
                <a:solidFill>
                  <a:srgbClr val="FFFFFF"/>
                </a:solidFill>
                <a:latin typeface="+mj-lt"/>
              </a:rPr>
              <a:t>indirmeye</a:t>
            </a:r>
            <a:r>
              <a:rPr lang="en-US" sz="2000" dirty="0">
                <a:solidFill>
                  <a:srgbClr val="FFFFFF"/>
                </a:solidFill>
                <a:latin typeface="+mj-lt"/>
              </a:rPr>
              <a:t> </a:t>
            </a:r>
            <a:r>
              <a:rPr lang="en-US" sz="2000" dirty="0" err="1">
                <a:solidFill>
                  <a:srgbClr val="FFFFFF"/>
                </a:solidFill>
                <a:latin typeface="+mj-lt"/>
              </a:rPr>
              <a:t>gayret</a:t>
            </a:r>
            <a:r>
              <a:rPr lang="en-US" sz="2000" dirty="0">
                <a:solidFill>
                  <a:srgbClr val="FFFFFF"/>
                </a:solidFill>
                <a:latin typeface="+mj-lt"/>
              </a:rPr>
              <a:t> </a:t>
            </a:r>
            <a:r>
              <a:rPr lang="en-US" sz="2000" dirty="0" err="1">
                <a:solidFill>
                  <a:srgbClr val="FFFFFF"/>
                </a:solidFill>
                <a:latin typeface="+mj-lt"/>
              </a:rPr>
              <a:t>gösterir</a:t>
            </a:r>
            <a:r>
              <a:rPr lang="en-US" sz="2000" dirty="0">
                <a:solidFill>
                  <a:srgbClr val="FFFFFF"/>
                </a:solidFill>
                <a:latin typeface="+mj-lt"/>
              </a:rPr>
              <a:t>. </a:t>
            </a:r>
            <a:r>
              <a:rPr lang="en-US" sz="2000" dirty="0" err="1">
                <a:solidFill>
                  <a:srgbClr val="FFFFFF"/>
                </a:solidFill>
                <a:latin typeface="+mj-lt"/>
              </a:rPr>
              <a:t>Sürdürülebilir</a:t>
            </a:r>
            <a:r>
              <a:rPr lang="en-US" sz="2000" dirty="0">
                <a:solidFill>
                  <a:srgbClr val="FFFFFF"/>
                </a:solidFill>
                <a:latin typeface="+mj-lt"/>
              </a:rPr>
              <a:t> </a:t>
            </a:r>
            <a:r>
              <a:rPr lang="en-US" sz="2000" dirty="0" err="1">
                <a:solidFill>
                  <a:srgbClr val="FFFFFF"/>
                </a:solidFill>
                <a:latin typeface="+mj-lt"/>
              </a:rPr>
              <a:t>kaynak</a:t>
            </a:r>
            <a:r>
              <a:rPr lang="en-US" sz="2000" dirty="0">
                <a:solidFill>
                  <a:srgbClr val="FFFFFF"/>
                </a:solidFill>
                <a:latin typeface="+mj-lt"/>
              </a:rPr>
              <a:t> </a:t>
            </a:r>
            <a:r>
              <a:rPr lang="en-US" sz="2000" dirty="0" err="1">
                <a:solidFill>
                  <a:srgbClr val="FFFFFF"/>
                </a:solidFill>
                <a:latin typeface="+mj-lt"/>
              </a:rPr>
              <a:t>kullanımı</a:t>
            </a:r>
            <a:r>
              <a:rPr lang="en-US" sz="2000" dirty="0">
                <a:solidFill>
                  <a:srgbClr val="FFFFFF"/>
                </a:solidFill>
                <a:latin typeface="+mj-lt"/>
              </a:rPr>
              <a:t>, </a:t>
            </a:r>
            <a:r>
              <a:rPr lang="en-US" sz="2000" dirty="0" err="1">
                <a:solidFill>
                  <a:srgbClr val="FFFFFF"/>
                </a:solidFill>
                <a:latin typeface="+mj-lt"/>
              </a:rPr>
              <a:t>geri</a:t>
            </a:r>
            <a:r>
              <a:rPr lang="en-US" sz="2000" dirty="0">
                <a:solidFill>
                  <a:srgbClr val="FFFFFF"/>
                </a:solidFill>
                <a:latin typeface="+mj-lt"/>
              </a:rPr>
              <a:t> </a:t>
            </a:r>
            <a:r>
              <a:rPr lang="en-US" sz="2000" dirty="0" err="1">
                <a:solidFill>
                  <a:srgbClr val="FFFFFF"/>
                </a:solidFill>
                <a:latin typeface="+mj-lt"/>
              </a:rPr>
              <a:t>dönüşüme</a:t>
            </a:r>
            <a:r>
              <a:rPr lang="en-US" sz="2000" dirty="0">
                <a:solidFill>
                  <a:srgbClr val="FFFFFF"/>
                </a:solidFill>
                <a:latin typeface="+mj-lt"/>
              </a:rPr>
              <a:t>, </a:t>
            </a:r>
            <a:r>
              <a:rPr lang="en-US" sz="2000" dirty="0" err="1">
                <a:solidFill>
                  <a:srgbClr val="FFFFFF"/>
                </a:solidFill>
                <a:latin typeface="+mj-lt"/>
              </a:rPr>
              <a:t>su</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hava</a:t>
            </a:r>
            <a:r>
              <a:rPr lang="en-US" sz="2000" dirty="0">
                <a:solidFill>
                  <a:srgbClr val="FFFFFF"/>
                </a:solidFill>
                <a:latin typeface="+mj-lt"/>
              </a:rPr>
              <a:t> </a:t>
            </a:r>
            <a:r>
              <a:rPr lang="en-US" sz="2000" dirty="0" err="1">
                <a:solidFill>
                  <a:srgbClr val="FFFFFF"/>
                </a:solidFill>
                <a:latin typeface="+mj-lt"/>
              </a:rPr>
              <a:t>kalitesine</a:t>
            </a:r>
            <a:r>
              <a:rPr lang="en-US" sz="2000" dirty="0">
                <a:solidFill>
                  <a:srgbClr val="FFFFFF"/>
                </a:solidFill>
                <a:latin typeface="+mj-lt"/>
              </a:rPr>
              <a:t> </a:t>
            </a:r>
            <a:r>
              <a:rPr lang="en-US" sz="2000" dirty="0" err="1">
                <a:solidFill>
                  <a:srgbClr val="FFFFFF"/>
                </a:solidFill>
                <a:latin typeface="+mj-lt"/>
              </a:rPr>
              <a:t>önem</a:t>
            </a:r>
            <a:r>
              <a:rPr lang="en-US" sz="2000" dirty="0">
                <a:solidFill>
                  <a:srgbClr val="FFFFFF"/>
                </a:solidFill>
                <a:latin typeface="+mj-lt"/>
              </a:rPr>
              <a:t> </a:t>
            </a:r>
            <a:r>
              <a:rPr lang="en-US" sz="2000" dirty="0" err="1">
                <a:solidFill>
                  <a:srgbClr val="FFFFFF"/>
                </a:solidFill>
                <a:latin typeface="+mj-lt"/>
              </a:rPr>
              <a:t>verilmesi</a:t>
            </a:r>
            <a:r>
              <a:rPr lang="en-US" sz="2000" dirty="0">
                <a:solidFill>
                  <a:srgbClr val="FFFFFF"/>
                </a:solidFill>
                <a:latin typeface="+mj-lt"/>
              </a:rPr>
              <a:t>, </a:t>
            </a:r>
            <a:r>
              <a:rPr lang="en-US" sz="2000" dirty="0" err="1">
                <a:solidFill>
                  <a:srgbClr val="FFFFFF"/>
                </a:solidFill>
                <a:latin typeface="+mj-lt"/>
              </a:rPr>
              <a:t>iklim</a:t>
            </a:r>
            <a:r>
              <a:rPr lang="en-US" sz="2000" dirty="0">
                <a:solidFill>
                  <a:srgbClr val="FFFFFF"/>
                </a:solidFill>
                <a:latin typeface="+mj-lt"/>
              </a:rPr>
              <a:t> </a:t>
            </a:r>
            <a:r>
              <a:rPr lang="en-US" sz="2000" dirty="0" err="1">
                <a:solidFill>
                  <a:srgbClr val="FFFFFF"/>
                </a:solidFill>
                <a:latin typeface="+mj-lt"/>
              </a:rPr>
              <a:t>değişikliğinin</a:t>
            </a:r>
            <a:r>
              <a:rPr lang="en-US" sz="2000" dirty="0">
                <a:solidFill>
                  <a:srgbClr val="FFFFFF"/>
                </a:solidFill>
                <a:latin typeface="+mj-lt"/>
              </a:rPr>
              <a:t> </a:t>
            </a:r>
            <a:r>
              <a:rPr lang="en-US" sz="2000" dirty="0" err="1">
                <a:solidFill>
                  <a:srgbClr val="FFFFFF"/>
                </a:solidFill>
                <a:latin typeface="+mj-lt"/>
              </a:rPr>
              <a:t>azaltılması</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uyumu</a:t>
            </a:r>
            <a:r>
              <a:rPr lang="en-US" sz="2000" dirty="0">
                <a:solidFill>
                  <a:srgbClr val="FFFFFF"/>
                </a:solidFill>
                <a:latin typeface="+mj-lt"/>
              </a:rPr>
              <a:t> </a:t>
            </a:r>
            <a:r>
              <a:rPr lang="en-US" sz="2000" dirty="0" err="1">
                <a:solidFill>
                  <a:srgbClr val="FFFFFF"/>
                </a:solidFill>
                <a:latin typeface="+mj-lt"/>
              </a:rPr>
              <a:t>ile</a:t>
            </a:r>
            <a:r>
              <a:rPr lang="en-US" sz="2000" dirty="0">
                <a:solidFill>
                  <a:srgbClr val="FFFFFF"/>
                </a:solidFill>
                <a:latin typeface="+mj-lt"/>
              </a:rPr>
              <a:t> </a:t>
            </a:r>
            <a:r>
              <a:rPr lang="en-US" sz="2000" dirty="0" err="1">
                <a:solidFill>
                  <a:srgbClr val="FFFFFF"/>
                </a:solidFill>
                <a:latin typeface="+mj-lt"/>
              </a:rPr>
              <a:t>ekosistemlerin</a:t>
            </a:r>
            <a:r>
              <a:rPr lang="en-US" sz="2000" dirty="0">
                <a:solidFill>
                  <a:srgbClr val="FFFFFF"/>
                </a:solidFill>
                <a:latin typeface="+mj-lt"/>
              </a:rPr>
              <a:t> </a:t>
            </a:r>
            <a:r>
              <a:rPr lang="en-US" sz="2000" dirty="0" err="1">
                <a:solidFill>
                  <a:srgbClr val="FFFFFF"/>
                </a:solidFill>
                <a:latin typeface="+mj-lt"/>
              </a:rPr>
              <a:t>korunmasını</a:t>
            </a:r>
            <a:r>
              <a:rPr lang="en-US" sz="2000" dirty="0">
                <a:solidFill>
                  <a:srgbClr val="FFFFFF"/>
                </a:solidFill>
                <a:latin typeface="+mj-lt"/>
              </a:rPr>
              <a:t> </a:t>
            </a:r>
            <a:r>
              <a:rPr lang="en-US" sz="2000" dirty="0" err="1">
                <a:solidFill>
                  <a:srgbClr val="FFFFFF"/>
                </a:solidFill>
                <a:latin typeface="+mj-lt"/>
              </a:rPr>
              <a:t>içermektedir</a:t>
            </a:r>
            <a:r>
              <a:rPr lang="en-US" sz="2000" dirty="0">
                <a:solidFill>
                  <a:srgbClr val="FFFFFF"/>
                </a:solidFill>
                <a:latin typeface="+mj-lt"/>
              </a:rPr>
              <a:t>. </a:t>
            </a:r>
            <a:endParaRPr lang="en-US" sz="2000" dirty="0">
              <a:solidFill>
                <a:srgbClr val="FFFFFF"/>
              </a:solidFill>
              <a:latin typeface="+mj-lt"/>
            </a:endParaRPr>
          </a:p>
          <a:p>
            <a:pPr marL="0" indent="0">
              <a:buNone/>
            </a:pP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Yatırım</a:t>
            </a:r>
            <a:r>
              <a:rPr lang="en-US" sz="2000" dirty="0">
                <a:solidFill>
                  <a:srgbClr val="FFFFFF"/>
                </a:solidFill>
                <a:latin typeface="+mj-lt"/>
              </a:rPr>
              <a:t> </a:t>
            </a:r>
            <a:r>
              <a:rPr lang="en-US" sz="2000" dirty="0" err="1">
                <a:solidFill>
                  <a:srgbClr val="FFFFFF"/>
                </a:solidFill>
                <a:latin typeface="+mj-lt"/>
              </a:rPr>
              <a:t>kararları</a:t>
            </a:r>
            <a:r>
              <a:rPr lang="en-US" sz="2000" dirty="0">
                <a:solidFill>
                  <a:srgbClr val="FFFFFF"/>
                </a:solidFill>
                <a:latin typeface="+mj-lt"/>
              </a:rPr>
              <a:t> </a:t>
            </a:r>
            <a:r>
              <a:rPr lang="en-US" sz="2000" dirty="0" err="1">
                <a:solidFill>
                  <a:srgbClr val="FFFFFF"/>
                </a:solidFill>
                <a:latin typeface="+mj-lt"/>
              </a:rPr>
              <a:t>alınırken</a:t>
            </a:r>
            <a:r>
              <a:rPr lang="en-US" sz="2000" dirty="0">
                <a:solidFill>
                  <a:srgbClr val="FFFFFF"/>
                </a:solidFill>
                <a:latin typeface="+mj-lt"/>
              </a:rPr>
              <a:t> </a:t>
            </a:r>
            <a:r>
              <a:rPr lang="en-US" sz="2000" dirty="0" err="1">
                <a:solidFill>
                  <a:srgbClr val="FFFFFF"/>
                </a:solidFill>
                <a:latin typeface="+mj-lt"/>
              </a:rPr>
              <a:t>çevresel</a:t>
            </a:r>
            <a:r>
              <a:rPr lang="en-US" sz="2000" dirty="0">
                <a:solidFill>
                  <a:srgbClr val="FFFFFF"/>
                </a:solidFill>
                <a:latin typeface="+mj-lt"/>
              </a:rPr>
              <a:t> </a:t>
            </a:r>
            <a:r>
              <a:rPr lang="en-US" sz="2000" dirty="0" err="1">
                <a:solidFill>
                  <a:srgbClr val="FFFFFF"/>
                </a:solidFill>
                <a:latin typeface="+mj-lt"/>
              </a:rPr>
              <a:t>kıstaslar</a:t>
            </a:r>
            <a:r>
              <a:rPr lang="en-US" sz="2000" dirty="0">
                <a:solidFill>
                  <a:srgbClr val="FFFFFF"/>
                </a:solidFill>
                <a:latin typeface="+mj-lt"/>
              </a:rPr>
              <a:t> </a:t>
            </a:r>
            <a:r>
              <a:rPr lang="en-US" sz="2000" dirty="0" err="1">
                <a:solidFill>
                  <a:srgbClr val="FFFFFF"/>
                </a:solidFill>
                <a:latin typeface="+mj-lt"/>
              </a:rPr>
              <a:t>dikkate</a:t>
            </a:r>
            <a:r>
              <a:rPr lang="en-US" sz="2000" dirty="0">
                <a:solidFill>
                  <a:srgbClr val="FFFFFF"/>
                </a:solidFill>
                <a:latin typeface="+mj-lt"/>
              </a:rPr>
              <a:t> </a:t>
            </a:r>
            <a:r>
              <a:rPr lang="en-US" sz="2000" dirty="0" err="1">
                <a:solidFill>
                  <a:srgbClr val="FFFFFF"/>
                </a:solidFill>
                <a:latin typeface="+mj-lt"/>
              </a:rPr>
              <a:t>alınır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faaliyetlerde</a:t>
            </a:r>
            <a:r>
              <a:rPr lang="en-US" sz="2000" dirty="0">
                <a:solidFill>
                  <a:srgbClr val="FFFFFF"/>
                </a:solidFill>
                <a:latin typeface="+mj-lt"/>
              </a:rPr>
              <a:t> </a:t>
            </a:r>
            <a:r>
              <a:rPr lang="en-US" sz="2000" dirty="0" err="1">
                <a:solidFill>
                  <a:srgbClr val="FFFFFF"/>
                </a:solidFill>
                <a:latin typeface="+mj-lt"/>
              </a:rPr>
              <a:t>çevreye</a:t>
            </a:r>
            <a:r>
              <a:rPr lang="en-US" sz="2000" dirty="0">
                <a:solidFill>
                  <a:srgbClr val="FFFFFF"/>
                </a:solidFill>
                <a:latin typeface="+mj-lt"/>
              </a:rPr>
              <a:t> </a:t>
            </a:r>
            <a:r>
              <a:rPr lang="en-US" sz="2000" dirty="0" err="1">
                <a:solidFill>
                  <a:srgbClr val="FFFFFF"/>
                </a:solidFill>
                <a:latin typeface="+mj-lt"/>
              </a:rPr>
              <a:t>olabilecek</a:t>
            </a:r>
            <a:r>
              <a:rPr lang="en-US" sz="2000" dirty="0">
                <a:solidFill>
                  <a:srgbClr val="FFFFFF"/>
                </a:solidFill>
                <a:latin typeface="+mj-lt"/>
              </a:rPr>
              <a:t> </a:t>
            </a:r>
            <a:r>
              <a:rPr lang="en-US" sz="2000" dirty="0" err="1">
                <a:solidFill>
                  <a:srgbClr val="FFFFFF"/>
                </a:solidFill>
                <a:latin typeface="+mj-lt"/>
              </a:rPr>
              <a:t>etkiler</a:t>
            </a:r>
            <a:r>
              <a:rPr lang="en-US" sz="2000" dirty="0">
                <a:solidFill>
                  <a:srgbClr val="FFFFFF"/>
                </a:solidFill>
                <a:latin typeface="+mj-lt"/>
              </a:rPr>
              <a:t> </a:t>
            </a:r>
            <a:r>
              <a:rPr lang="en-US" sz="2000" dirty="0" err="1">
                <a:solidFill>
                  <a:srgbClr val="FFFFFF"/>
                </a:solidFill>
                <a:latin typeface="+mj-lt"/>
              </a:rPr>
              <a:t>dikkate</a:t>
            </a:r>
            <a:r>
              <a:rPr lang="en-US" sz="2000" dirty="0">
                <a:solidFill>
                  <a:srgbClr val="FFFFFF"/>
                </a:solidFill>
                <a:latin typeface="+mj-lt"/>
              </a:rPr>
              <a:t> </a:t>
            </a:r>
            <a:r>
              <a:rPr lang="en-US" sz="2000" dirty="0" err="1">
                <a:solidFill>
                  <a:srgbClr val="FFFFFF"/>
                </a:solidFill>
                <a:latin typeface="+mj-lt"/>
              </a:rPr>
              <a:t>alınır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Çevreyi</a:t>
            </a:r>
            <a:r>
              <a:rPr lang="en-US" sz="2000" dirty="0">
                <a:solidFill>
                  <a:srgbClr val="FFFFFF"/>
                </a:solidFill>
                <a:latin typeface="+mj-lt"/>
              </a:rPr>
              <a:t> </a:t>
            </a:r>
            <a:r>
              <a:rPr lang="en-US" sz="2000" dirty="0" err="1">
                <a:solidFill>
                  <a:srgbClr val="FFFFFF"/>
                </a:solidFill>
                <a:latin typeface="+mj-lt"/>
              </a:rPr>
              <a:t>tehdit</a:t>
            </a:r>
            <a:r>
              <a:rPr lang="en-US" sz="2000" dirty="0">
                <a:solidFill>
                  <a:srgbClr val="FFFFFF"/>
                </a:solidFill>
                <a:latin typeface="+mj-lt"/>
              </a:rPr>
              <a:t> </a:t>
            </a:r>
            <a:r>
              <a:rPr lang="en-US" sz="2000" dirty="0" err="1">
                <a:solidFill>
                  <a:srgbClr val="FFFFFF"/>
                </a:solidFill>
                <a:latin typeface="+mj-lt"/>
              </a:rPr>
              <a:t>eden</a:t>
            </a:r>
            <a:r>
              <a:rPr lang="en-US" sz="2000" dirty="0">
                <a:solidFill>
                  <a:srgbClr val="FFFFFF"/>
                </a:solidFill>
                <a:latin typeface="+mj-lt"/>
              </a:rPr>
              <a:t> </a:t>
            </a:r>
            <a:r>
              <a:rPr lang="en-US" sz="2000" dirty="0" err="1">
                <a:solidFill>
                  <a:srgbClr val="FFFFFF"/>
                </a:solidFill>
                <a:latin typeface="+mj-lt"/>
              </a:rPr>
              <a:t>unsurlar</a:t>
            </a:r>
            <a:r>
              <a:rPr lang="en-US" sz="2000" dirty="0">
                <a:solidFill>
                  <a:srgbClr val="FFFFFF"/>
                </a:solidFill>
                <a:latin typeface="+mj-lt"/>
              </a:rPr>
              <a:t> </a:t>
            </a:r>
            <a:r>
              <a:rPr lang="en-US" sz="2000" dirty="0" err="1">
                <a:solidFill>
                  <a:srgbClr val="FFFFFF"/>
                </a:solidFill>
                <a:latin typeface="+mj-lt"/>
              </a:rPr>
              <a:t>belirlenir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Malzeme</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ekipman</a:t>
            </a:r>
            <a:r>
              <a:rPr lang="en-US" sz="2000" dirty="0">
                <a:solidFill>
                  <a:srgbClr val="FFFFFF"/>
                </a:solidFill>
                <a:latin typeface="+mj-lt"/>
              </a:rPr>
              <a:t> </a:t>
            </a:r>
            <a:r>
              <a:rPr lang="en-US" sz="2000" dirty="0" err="1">
                <a:solidFill>
                  <a:srgbClr val="FFFFFF"/>
                </a:solidFill>
                <a:latin typeface="+mj-lt"/>
              </a:rPr>
              <a:t>seçilirken</a:t>
            </a:r>
            <a:r>
              <a:rPr lang="en-US" sz="2000" dirty="0">
                <a:solidFill>
                  <a:srgbClr val="FFFFFF"/>
                </a:solidFill>
                <a:latin typeface="+mj-lt"/>
              </a:rPr>
              <a:t> </a:t>
            </a:r>
            <a:r>
              <a:rPr lang="en-US" sz="2000" dirty="0" err="1">
                <a:solidFill>
                  <a:srgbClr val="FFFFFF"/>
                </a:solidFill>
                <a:latin typeface="+mj-lt"/>
              </a:rPr>
              <a:t>çevreye</a:t>
            </a:r>
            <a:r>
              <a:rPr lang="en-US" sz="2000" dirty="0">
                <a:solidFill>
                  <a:srgbClr val="FFFFFF"/>
                </a:solidFill>
                <a:latin typeface="+mj-lt"/>
              </a:rPr>
              <a:t> </a:t>
            </a:r>
            <a:r>
              <a:rPr lang="en-US" sz="2000" dirty="0" err="1">
                <a:solidFill>
                  <a:srgbClr val="FFFFFF"/>
                </a:solidFill>
                <a:latin typeface="+mj-lt"/>
              </a:rPr>
              <a:t>olumsuz</a:t>
            </a:r>
            <a:r>
              <a:rPr lang="en-US" sz="2000" dirty="0">
                <a:solidFill>
                  <a:srgbClr val="FFFFFF"/>
                </a:solidFill>
                <a:latin typeface="+mj-lt"/>
              </a:rPr>
              <a:t> </a:t>
            </a:r>
            <a:r>
              <a:rPr lang="en-US" sz="2000" dirty="0" err="1">
                <a:solidFill>
                  <a:srgbClr val="FFFFFF"/>
                </a:solidFill>
                <a:latin typeface="+mj-lt"/>
              </a:rPr>
              <a:t>etkisi</a:t>
            </a:r>
            <a:r>
              <a:rPr lang="en-US" sz="2000" dirty="0">
                <a:solidFill>
                  <a:srgbClr val="FFFFFF"/>
                </a:solidFill>
                <a:latin typeface="+mj-lt"/>
              </a:rPr>
              <a:t> </a:t>
            </a:r>
            <a:r>
              <a:rPr lang="en-US" sz="2000" dirty="0" err="1">
                <a:solidFill>
                  <a:srgbClr val="FFFFFF"/>
                </a:solidFill>
                <a:latin typeface="+mj-lt"/>
              </a:rPr>
              <a:t>en</a:t>
            </a:r>
            <a:r>
              <a:rPr lang="en-US" sz="2000" dirty="0">
                <a:solidFill>
                  <a:srgbClr val="FFFFFF"/>
                </a:solidFill>
                <a:latin typeface="+mj-lt"/>
              </a:rPr>
              <a:t> </a:t>
            </a:r>
            <a:r>
              <a:rPr lang="en-US" sz="2000" dirty="0" err="1">
                <a:solidFill>
                  <a:srgbClr val="FFFFFF"/>
                </a:solidFill>
                <a:latin typeface="+mj-lt"/>
              </a:rPr>
              <a:t>az</a:t>
            </a:r>
            <a:r>
              <a:rPr lang="en-US" sz="2000" dirty="0">
                <a:solidFill>
                  <a:srgbClr val="FFFFFF"/>
                </a:solidFill>
                <a:latin typeface="+mj-lt"/>
              </a:rPr>
              <a:t> </a:t>
            </a:r>
            <a:r>
              <a:rPr lang="en-US" sz="2000" dirty="0" err="1">
                <a:solidFill>
                  <a:srgbClr val="FFFFFF"/>
                </a:solidFill>
                <a:latin typeface="+mj-lt"/>
              </a:rPr>
              <a:t>olacaklar</a:t>
            </a:r>
            <a:r>
              <a:rPr lang="en-US" sz="2000" dirty="0">
                <a:solidFill>
                  <a:srgbClr val="FFFFFF"/>
                </a:solidFill>
                <a:latin typeface="+mj-lt"/>
              </a:rPr>
              <a:t> </a:t>
            </a:r>
            <a:r>
              <a:rPr lang="en-US" sz="2000" dirty="0" err="1">
                <a:solidFill>
                  <a:srgbClr val="FFFFFF"/>
                </a:solidFill>
                <a:latin typeface="+mj-lt"/>
              </a:rPr>
              <a:t>tercih</a:t>
            </a:r>
            <a:r>
              <a:rPr lang="en-US" sz="2000" dirty="0">
                <a:solidFill>
                  <a:srgbClr val="FFFFFF"/>
                </a:solidFill>
                <a:latin typeface="+mj-lt"/>
              </a:rPr>
              <a:t> </a:t>
            </a:r>
            <a:r>
              <a:rPr lang="en-US" sz="2000" dirty="0" err="1">
                <a:solidFill>
                  <a:srgbClr val="FFFFFF"/>
                </a:solidFill>
                <a:latin typeface="+mj-lt"/>
              </a:rPr>
              <a:t>edilir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Çevre</a:t>
            </a:r>
            <a:r>
              <a:rPr lang="en-US" sz="2000" dirty="0">
                <a:solidFill>
                  <a:srgbClr val="FFFFFF"/>
                </a:solidFill>
                <a:latin typeface="+mj-lt"/>
              </a:rPr>
              <a:t> </a:t>
            </a:r>
            <a:r>
              <a:rPr lang="en-US" sz="2000" dirty="0" err="1">
                <a:solidFill>
                  <a:srgbClr val="FFFFFF"/>
                </a:solidFill>
                <a:latin typeface="+mj-lt"/>
              </a:rPr>
              <a:t>bilincini</a:t>
            </a:r>
            <a:r>
              <a:rPr lang="en-US" sz="2000" dirty="0">
                <a:solidFill>
                  <a:srgbClr val="FFFFFF"/>
                </a:solidFill>
                <a:latin typeface="+mj-lt"/>
              </a:rPr>
              <a:t> </a:t>
            </a:r>
            <a:r>
              <a:rPr lang="en-US" sz="2000" dirty="0" err="1">
                <a:solidFill>
                  <a:srgbClr val="FFFFFF"/>
                </a:solidFill>
                <a:latin typeface="+mj-lt"/>
              </a:rPr>
              <a:t>organizasyon</a:t>
            </a:r>
            <a:r>
              <a:rPr lang="en-US" sz="2000" dirty="0">
                <a:solidFill>
                  <a:srgbClr val="FFFFFF"/>
                </a:solidFill>
                <a:latin typeface="+mj-lt"/>
              </a:rPr>
              <a:t> </a:t>
            </a:r>
            <a:r>
              <a:rPr lang="en-US" sz="2000" dirty="0" err="1">
                <a:solidFill>
                  <a:srgbClr val="FFFFFF"/>
                </a:solidFill>
                <a:latin typeface="+mj-lt"/>
              </a:rPr>
              <a:t>kültürünün</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parçası</a:t>
            </a:r>
            <a:r>
              <a:rPr lang="en-US" sz="2000" dirty="0">
                <a:solidFill>
                  <a:srgbClr val="FFFFFF"/>
                </a:solidFill>
                <a:latin typeface="+mj-lt"/>
              </a:rPr>
              <a:t> </a:t>
            </a:r>
            <a:r>
              <a:rPr lang="en-US" sz="2000" dirty="0" err="1">
                <a:solidFill>
                  <a:srgbClr val="FFFFFF"/>
                </a:solidFill>
                <a:latin typeface="+mj-lt"/>
              </a:rPr>
              <a:t>olarak</a:t>
            </a:r>
            <a:r>
              <a:rPr lang="en-US" sz="2000" dirty="0">
                <a:solidFill>
                  <a:srgbClr val="FFFFFF"/>
                </a:solidFill>
                <a:latin typeface="+mj-lt"/>
              </a:rPr>
              <a:t> </a:t>
            </a:r>
            <a:r>
              <a:rPr lang="en-US" sz="2000" dirty="0" err="1">
                <a:solidFill>
                  <a:srgbClr val="FFFFFF"/>
                </a:solidFill>
                <a:latin typeface="+mj-lt"/>
              </a:rPr>
              <a:t>kabul</a:t>
            </a:r>
            <a:r>
              <a:rPr lang="en-US" sz="2000" dirty="0">
                <a:solidFill>
                  <a:srgbClr val="FFFFFF"/>
                </a:solidFill>
                <a:latin typeface="+mj-lt"/>
              </a:rPr>
              <a:t> </a:t>
            </a:r>
            <a:r>
              <a:rPr lang="en-US" sz="2000" dirty="0" err="1">
                <a:solidFill>
                  <a:srgbClr val="FFFFFF"/>
                </a:solidFill>
                <a:latin typeface="+mj-lt"/>
              </a:rPr>
              <a:t>eder</a:t>
            </a:r>
            <a:r>
              <a:rPr lang="en-US" sz="2000" dirty="0">
                <a:solidFill>
                  <a:srgbClr val="FFFFFF"/>
                </a:solidFill>
                <a:latin typeface="+mj-lt"/>
              </a:rPr>
              <a:t>,</a:t>
            </a:r>
            <a:endParaRPr lang="en-US" sz="20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şil çimler üzerinde ampul"/>
          <p:cNvPicPr>
            <a:picLocks noChangeAspect="1"/>
          </p:cNvPicPr>
          <p:nvPr/>
        </p:nvPicPr>
        <p:blipFill rotWithShape="1">
          <a:blip r:embed="rId1">
            <a:alphaModFix amt="35000"/>
          </a:blip>
          <a:srcRect t="1709" b="14021"/>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200" y="1304144"/>
            <a:ext cx="10839138" cy="5188731"/>
          </a:xfrm>
        </p:spPr>
        <p:txBody>
          <a:bodyPr>
            <a:normAutofit fontScale="92500" lnSpcReduction="10000"/>
          </a:bodyPr>
          <a:lstStyle/>
          <a:p>
            <a:pPr marL="0" indent="0">
              <a:buNone/>
            </a:pPr>
            <a:r>
              <a:rPr lang="en-US" sz="2200" b="1" u="sng" dirty="0">
                <a:solidFill>
                  <a:srgbClr val="FFFFFF"/>
                </a:solidFill>
                <a:latin typeface="+mj-lt"/>
              </a:rPr>
              <a:t>ENERJİ VERİMLİLİĞİ</a:t>
            </a:r>
            <a:endParaRPr lang="en-US" sz="2200" b="1" u="sng" dirty="0">
              <a:solidFill>
                <a:srgbClr val="FFFFFF"/>
              </a:solidFill>
              <a:latin typeface="+mj-lt"/>
            </a:endParaRPr>
          </a:p>
          <a:p>
            <a:pPr marL="0" indent="0">
              <a:buNone/>
            </a:pPr>
            <a:endParaRPr lang="en-US" sz="2200" b="1" u="sng" dirty="0">
              <a:solidFill>
                <a:srgbClr val="FFFFFF"/>
              </a:solidFill>
              <a:latin typeface="+mj-lt"/>
            </a:endParaRPr>
          </a:p>
          <a:p>
            <a:pPr marL="0" indent="0">
              <a:buNone/>
            </a:pPr>
            <a:r>
              <a:rPr lang="en-US" sz="2200" dirty="0" err="1">
                <a:solidFill>
                  <a:srgbClr val="FFFFFF"/>
                </a:solidFill>
                <a:latin typeface="+mj-lt"/>
              </a:rPr>
              <a:t>Faaliyetlerimizin</a:t>
            </a:r>
            <a:r>
              <a:rPr lang="en-US" sz="2200" dirty="0">
                <a:solidFill>
                  <a:srgbClr val="FFFFFF"/>
                </a:solidFill>
                <a:latin typeface="+mj-lt"/>
              </a:rPr>
              <a:t> ana </a:t>
            </a:r>
            <a:r>
              <a:rPr lang="en-US" sz="2200" dirty="0" err="1">
                <a:solidFill>
                  <a:srgbClr val="FFFFFF"/>
                </a:solidFill>
                <a:latin typeface="+mj-lt"/>
              </a:rPr>
              <a:t>eksenine</a:t>
            </a:r>
            <a:r>
              <a:rPr lang="en-US" sz="2200" dirty="0">
                <a:solidFill>
                  <a:srgbClr val="FFFFFF"/>
                </a:solidFill>
                <a:latin typeface="+mj-lt"/>
              </a:rPr>
              <a:t> </a:t>
            </a:r>
            <a:r>
              <a:rPr lang="en-US" sz="2200" dirty="0" err="1">
                <a:solidFill>
                  <a:srgbClr val="FFFFFF"/>
                </a:solidFill>
                <a:latin typeface="+mj-lt"/>
              </a:rPr>
              <a:t>oturttuğumuz</a:t>
            </a:r>
            <a:r>
              <a:rPr lang="en-US" sz="2200" dirty="0">
                <a:solidFill>
                  <a:srgbClr val="FFFFFF"/>
                </a:solidFill>
                <a:latin typeface="+mj-lt"/>
              </a:rPr>
              <a:t> </a:t>
            </a:r>
            <a:r>
              <a:rPr lang="en-US" sz="2200" dirty="0" err="1">
                <a:solidFill>
                  <a:srgbClr val="FFFFFF"/>
                </a:solidFill>
                <a:latin typeface="+mj-lt"/>
              </a:rPr>
              <a:t>sürdürülebilir</a:t>
            </a:r>
            <a:r>
              <a:rPr lang="en-US" sz="2200" dirty="0">
                <a:solidFill>
                  <a:srgbClr val="FFFFFF"/>
                </a:solidFill>
                <a:latin typeface="+mj-lt"/>
              </a:rPr>
              <a:t> </a:t>
            </a:r>
            <a:r>
              <a:rPr lang="en-US" sz="2200" dirty="0" err="1">
                <a:solidFill>
                  <a:srgbClr val="FFFFFF"/>
                </a:solidFill>
                <a:latin typeface="+mj-lt"/>
              </a:rPr>
              <a:t>büyümenin</a:t>
            </a:r>
            <a:r>
              <a:rPr lang="en-US" sz="2200" dirty="0">
                <a:solidFill>
                  <a:srgbClr val="FFFFFF"/>
                </a:solidFill>
                <a:latin typeface="+mj-lt"/>
              </a:rPr>
              <a:t>, </a:t>
            </a:r>
            <a:r>
              <a:rPr lang="en-US" sz="2200" dirty="0" err="1">
                <a:solidFill>
                  <a:srgbClr val="FFFFFF"/>
                </a:solidFill>
                <a:latin typeface="+mj-lt"/>
              </a:rPr>
              <a:t>sürdürülebilir</a:t>
            </a:r>
            <a:r>
              <a:rPr lang="en-US" sz="2200" dirty="0">
                <a:solidFill>
                  <a:srgbClr val="FFFFFF"/>
                </a:solidFill>
                <a:latin typeface="+mj-lt"/>
              </a:rPr>
              <a:t> </a:t>
            </a:r>
            <a:r>
              <a:rPr lang="en-US" sz="2200" dirty="0" err="1">
                <a:solidFill>
                  <a:srgbClr val="FFFFFF"/>
                </a:solidFill>
                <a:latin typeface="+mj-lt"/>
              </a:rPr>
              <a:t>çevre</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enerji</a:t>
            </a:r>
            <a:r>
              <a:rPr lang="en-US" sz="2200" dirty="0">
                <a:solidFill>
                  <a:srgbClr val="FFFFFF"/>
                </a:solidFill>
                <a:latin typeface="+mj-lt"/>
              </a:rPr>
              <a:t> </a:t>
            </a:r>
            <a:r>
              <a:rPr lang="en-US" sz="2200" dirty="0" err="1">
                <a:solidFill>
                  <a:srgbClr val="FFFFFF"/>
                </a:solidFill>
                <a:latin typeface="+mj-lt"/>
              </a:rPr>
              <a:t>ilkelerini</a:t>
            </a:r>
            <a:r>
              <a:rPr lang="en-US" sz="2200" dirty="0">
                <a:solidFill>
                  <a:srgbClr val="FFFFFF"/>
                </a:solidFill>
                <a:latin typeface="+mj-lt"/>
              </a:rPr>
              <a:t> </a:t>
            </a:r>
            <a:r>
              <a:rPr lang="en-US" sz="2200" dirty="0" err="1">
                <a:solidFill>
                  <a:srgbClr val="FFFFFF"/>
                </a:solidFill>
                <a:latin typeface="+mj-lt"/>
              </a:rPr>
              <a:t>yaşattığımız</a:t>
            </a:r>
            <a:r>
              <a:rPr lang="en-US" sz="2200" dirty="0">
                <a:solidFill>
                  <a:srgbClr val="FFFFFF"/>
                </a:solidFill>
                <a:latin typeface="+mj-lt"/>
              </a:rPr>
              <a:t> </a:t>
            </a:r>
            <a:r>
              <a:rPr lang="en-US" sz="2200" dirty="0" err="1">
                <a:solidFill>
                  <a:srgbClr val="FFFFFF"/>
                </a:solidFill>
                <a:latin typeface="+mj-lt"/>
              </a:rPr>
              <a:t>sürece</a:t>
            </a:r>
            <a:r>
              <a:rPr lang="en-US" sz="2200" dirty="0">
                <a:solidFill>
                  <a:srgbClr val="FFFFFF"/>
                </a:solidFill>
                <a:latin typeface="+mj-lt"/>
              </a:rPr>
              <a:t> </a:t>
            </a:r>
            <a:r>
              <a:rPr lang="en-US" sz="2200" dirty="0" err="1">
                <a:solidFill>
                  <a:srgbClr val="FFFFFF"/>
                </a:solidFill>
                <a:latin typeface="+mj-lt"/>
              </a:rPr>
              <a:t>mümkün</a:t>
            </a:r>
            <a:r>
              <a:rPr lang="en-US" sz="2200" dirty="0">
                <a:solidFill>
                  <a:srgbClr val="FFFFFF"/>
                </a:solidFill>
                <a:latin typeface="+mj-lt"/>
              </a:rPr>
              <a:t> </a:t>
            </a:r>
            <a:r>
              <a:rPr lang="en-US" sz="2200" dirty="0" err="1">
                <a:solidFill>
                  <a:srgbClr val="FFFFFF"/>
                </a:solidFill>
                <a:latin typeface="+mj-lt"/>
              </a:rPr>
              <a:t>olduğunun</a:t>
            </a:r>
            <a:r>
              <a:rPr lang="en-US" sz="2200" dirty="0">
                <a:solidFill>
                  <a:srgbClr val="FFFFFF"/>
                </a:solidFill>
                <a:latin typeface="+mj-lt"/>
              </a:rPr>
              <a:t> </a:t>
            </a:r>
            <a:r>
              <a:rPr lang="en-US" sz="2200" dirty="0" err="1">
                <a:solidFill>
                  <a:srgbClr val="FFFFFF"/>
                </a:solidFill>
                <a:latin typeface="+mj-lt"/>
              </a:rPr>
              <a:t>bilincinde</a:t>
            </a:r>
            <a:r>
              <a:rPr lang="en-US" sz="2200" dirty="0">
                <a:solidFill>
                  <a:srgbClr val="FFFFFF"/>
                </a:solidFill>
                <a:latin typeface="+mj-lt"/>
              </a:rPr>
              <a:t> </a:t>
            </a:r>
            <a:r>
              <a:rPr lang="en-US" sz="2200" dirty="0" err="1">
                <a:solidFill>
                  <a:srgbClr val="FFFFFF"/>
                </a:solidFill>
                <a:latin typeface="+mj-lt"/>
              </a:rPr>
              <a:t>olan</a:t>
            </a:r>
            <a:r>
              <a:rPr lang="en-US" sz="2200" dirty="0">
                <a:solidFill>
                  <a:srgbClr val="FFFFFF"/>
                </a:solidFill>
                <a:latin typeface="+mj-lt"/>
              </a:rPr>
              <a:t> </a:t>
            </a:r>
            <a:r>
              <a:rPr lang="en-US" sz="2200" dirty="0" err="1">
                <a:solidFill>
                  <a:srgbClr val="FFFFFF"/>
                </a:solidFill>
                <a:latin typeface="+mj-lt"/>
              </a:rPr>
              <a:t>bir</a:t>
            </a:r>
            <a:r>
              <a:rPr lang="en-US" sz="2200" dirty="0">
                <a:solidFill>
                  <a:srgbClr val="FFFFFF"/>
                </a:solidFill>
                <a:latin typeface="+mj-lt"/>
              </a:rPr>
              <a:t> </a:t>
            </a:r>
            <a:r>
              <a:rPr lang="en-US" sz="2200" dirty="0" err="1">
                <a:solidFill>
                  <a:srgbClr val="FFFFFF"/>
                </a:solidFill>
                <a:latin typeface="+mj-lt"/>
              </a:rPr>
              <a:t>kurum</a:t>
            </a:r>
            <a:r>
              <a:rPr lang="en-US" sz="2200" dirty="0">
                <a:solidFill>
                  <a:srgbClr val="FFFFFF"/>
                </a:solidFill>
                <a:latin typeface="+mj-lt"/>
              </a:rPr>
              <a:t> </a:t>
            </a:r>
            <a:r>
              <a:rPr lang="en-US" sz="2200" dirty="0" err="1">
                <a:solidFill>
                  <a:srgbClr val="FFFFFF"/>
                </a:solidFill>
                <a:latin typeface="+mj-lt"/>
              </a:rPr>
              <a:t>olarak</a:t>
            </a:r>
            <a:r>
              <a:rPr lang="en-US" sz="2200" dirty="0">
                <a:solidFill>
                  <a:srgbClr val="FFFFFF"/>
                </a:solidFill>
                <a:latin typeface="+mj-lt"/>
              </a:rPr>
              <a:t>, </a:t>
            </a:r>
            <a:endParaRPr lang="en-US" sz="2200" dirty="0">
              <a:solidFill>
                <a:srgbClr val="FFFFFF"/>
              </a:solidFill>
              <a:latin typeface="+mj-lt"/>
            </a:endParaRPr>
          </a:p>
          <a:p>
            <a:pPr marL="0" indent="0">
              <a:buNone/>
            </a:pP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Doğal</a:t>
            </a:r>
            <a:r>
              <a:rPr lang="en-US" sz="2200" dirty="0">
                <a:solidFill>
                  <a:srgbClr val="FFFFFF"/>
                </a:solidFill>
                <a:latin typeface="+mj-lt"/>
              </a:rPr>
              <a:t> </a:t>
            </a:r>
            <a:r>
              <a:rPr lang="en-US" sz="2200" dirty="0" err="1">
                <a:solidFill>
                  <a:srgbClr val="FFFFFF"/>
                </a:solidFill>
                <a:latin typeface="+mj-lt"/>
              </a:rPr>
              <a:t>kaynakları</a:t>
            </a:r>
            <a:r>
              <a:rPr lang="en-US" sz="2200" dirty="0">
                <a:solidFill>
                  <a:srgbClr val="FFFFFF"/>
                </a:solidFill>
                <a:latin typeface="+mj-lt"/>
              </a:rPr>
              <a:t> </a:t>
            </a:r>
            <a:r>
              <a:rPr lang="en-US" sz="2200" dirty="0" err="1">
                <a:solidFill>
                  <a:srgbClr val="FFFFFF"/>
                </a:solidFill>
                <a:latin typeface="+mj-lt"/>
              </a:rPr>
              <a:t>verimli</a:t>
            </a:r>
            <a:r>
              <a:rPr lang="en-US" sz="2200" dirty="0">
                <a:solidFill>
                  <a:srgbClr val="FFFFFF"/>
                </a:solidFill>
                <a:latin typeface="+mj-lt"/>
              </a:rPr>
              <a:t> </a:t>
            </a:r>
            <a:r>
              <a:rPr lang="en-US" sz="2200" dirty="0" err="1">
                <a:solidFill>
                  <a:srgbClr val="FFFFFF"/>
                </a:solidFill>
                <a:latin typeface="+mj-lt"/>
              </a:rPr>
              <a:t>kullanmak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Geri </a:t>
            </a:r>
            <a:r>
              <a:rPr lang="en-US" sz="2200" dirty="0" err="1">
                <a:solidFill>
                  <a:srgbClr val="FFFFFF"/>
                </a:solidFill>
                <a:latin typeface="+mj-lt"/>
              </a:rPr>
              <a:t>dönüşüm</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kazanımı</a:t>
            </a:r>
            <a:r>
              <a:rPr lang="en-US" sz="2200" dirty="0">
                <a:solidFill>
                  <a:srgbClr val="FFFFFF"/>
                </a:solidFill>
                <a:latin typeface="+mj-lt"/>
              </a:rPr>
              <a:t> </a:t>
            </a:r>
            <a:r>
              <a:rPr lang="en-US" sz="2200" dirty="0" err="1">
                <a:solidFill>
                  <a:srgbClr val="FFFFFF"/>
                </a:solidFill>
                <a:latin typeface="+mj-lt"/>
              </a:rPr>
              <a:t>arttırmak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Enerji</a:t>
            </a:r>
            <a:r>
              <a:rPr lang="en-US" sz="2200" dirty="0">
                <a:solidFill>
                  <a:srgbClr val="FFFFFF"/>
                </a:solidFill>
                <a:latin typeface="+mj-lt"/>
              </a:rPr>
              <a:t> </a:t>
            </a:r>
            <a:r>
              <a:rPr lang="en-US" sz="2200" dirty="0" err="1">
                <a:solidFill>
                  <a:srgbClr val="FFFFFF"/>
                </a:solidFill>
                <a:latin typeface="+mj-lt"/>
              </a:rPr>
              <a:t>verimliliği</a:t>
            </a:r>
            <a:r>
              <a:rPr lang="en-US" sz="2200" dirty="0">
                <a:solidFill>
                  <a:srgbClr val="FFFFFF"/>
                </a:solidFill>
                <a:latin typeface="+mj-lt"/>
              </a:rPr>
              <a:t> </a:t>
            </a:r>
            <a:r>
              <a:rPr lang="en-US" sz="2200" dirty="0" err="1">
                <a:solidFill>
                  <a:srgbClr val="FFFFFF"/>
                </a:solidFill>
                <a:latin typeface="+mj-lt"/>
              </a:rPr>
              <a:t>olan</a:t>
            </a:r>
            <a:r>
              <a:rPr lang="en-US" sz="2200" dirty="0">
                <a:solidFill>
                  <a:srgbClr val="FFFFFF"/>
                </a:solidFill>
                <a:latin typeface="+mj-lt"/>
              </a:rPr>
              <a:t> </a:t>
            </a:r>
            <a:r>
              <a:rPr lang="en-US" sz="2200" dirty="0" err="1">
                <a:solidFill>
                  <a:srgbClr val="FFFFFF"/>
                </a:solidFill>
                <a:latin typeface="+mj-lt"/>
              </a:rPr>
              <a:t>teknolojileri</a:t>
            </a:r>
            <a:r>
              <a:rPr lang="en-US" sz="2200" dirty="0">
                <a:solidFill>
                  <a:srgbClr val="FFFFFF"/>
                </a:solidFill>
                <a:latin typeface="+mj-lt"/>
              </a:rPr>
              <a:t> </a:t>
            </a:r>
            <a:r>
              <a:rPr lang="en-US" sz="2200" dirty="0" err="1">
                <a:solidFill>
                  <a:srgbClr val="FFFFFF"/>
                </a:solidFill>
                <a:latin typeface="+mj-lt"/>
              </a:rPr>
              <a:t>kullanmak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Enerji</a:t>
            </a:r>
            <a:r>
              <a:rPr lang="en-US" sz="2200" dirty="0">
                <a:solidFill>
                  <a:srgbClr val="FFFFFF"/>
                </a:solidFill>
                <a:latin typeface="+mj-lt"/>
              </a:rPr>
              <a:t> </a:t>
            </a:r>
            <a:r>
              <a:rPr lang="en-US" sz="2200" dirty="0" err="1">
                <a:solidFill>
                  <a:srgbClr val="FFFFFF"/>
                </a:solidFill>
                <a:latin typeface="+mj-lt"/>
              </a:rPr>
              <a:t>verimliliği</a:t>
            </a:r>
            <a:r>
              <a:rPr lang="en-US" sz="2200" dirty="0">
                <a:solidFill>
                  <a:srgbClr val="FFFFFF"/>
                </a:solidFill>
                <a:latin typeface="+mj-lt"/>
              </a:rPr>
              <a:t> </a:t>
            </a:r>
            <a:r>
              <a:rPr lang="en-US" sz="2200" dirty="0" err="1">
                <a:solidFill>
                  <a:srgbClr val="FFFFFF"/>
                </a:solidFill>
                <a:latin typeface="+mj-lt"/>
              </a:rPr>
              <a:t>sağlayan</a:t>
            </a:r>
            <a:r>
              <a:rPr lang="en-US" sz="2200" dirty="0">
                <a:solidFill>
                  <a:srgbClr val="FFFFFF"/>
                </a:solidFill>
                <a:latin typeface="+mj-lt"/>
              </a:rPr>
              <a:t> </a:t>
            </a:r>
            <a:r>
              <a:rPr lang="en-US" sz="2200" dirty="0" err="1">
                <a:solidFill>
                  <a:srgbClr val="FFFFFF"/>
                </a:solidFill>
                <a:latin typeface="+mj-lt"/>
              </a:rPr>
              <a:t>ürünleri</a:t>
            </a:r>
            <a:r>
              <a:rPr lang="en-US" sz="2200" dirty="0">
                <a:solidFill>
                  <a:srgbClr val="FFFFFF"/>
                </a:solidFill>
                <a:latin typeface="+mj-lt"/>
              </a:rPr>
              <a:t> </a:t>
            </a:r>
            <a:r>
              <a:rPr lang="en-US" sz="2200" dirty="0" err="1">
                <a:solidFill>
                  <a:srgbClr val="FFFFFF"/>
                </a:solidFill>
                <a:latin typeface="+mj-lt"/>
              </a:rPr>
              <a:t>kullanmak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Performansı</a:t>
            </a:r>
            <a:r>
              <a:rPr lang="en-US" sz="2200" dirty="0">
                <a:solidFill>
                  <a:srgbClr val="FFFFFF"/>
                </a:solidFill>
                <a:latin typeface="+mj-lt"/>
              </a:rPr>
              <a:t> </a:t>
            </a:r>
            <a:r>
              <a:rPr lang="en-US" sz="2200" dirty="0" err="1">
                <a:solidFill>
                  <a:srgbClr val="FFFFFF"/>
                </a:solidFill>
                <a:latin typeface="+mj-lt"/>
              </a:rPr>
              <a:t>yüksek</a:t>
            </a:r>
            <a:r>
              <a:rPr lang="en-US" sz="2200" dirty="0">
                <a:solidFill>
                  <a:srgbClr val="FFFFFF"/>
                </a:solidFill>
                <a:latin typeface="+mj-lt"/>
              </a:rPr>
              <a:t> </a:t>
            </a:r>
            <a:r>
              <a:rPr lang="en-US" sz="2200" dirty="0" err="1">
                <a:solidFill>
                  <a:srgbClr val="FFFFFF"/>
                </a:solidFill>
                <a:latin typeface="+mj-lt"/>
              </a:rPr>
              <a:t>tasarımları</a:t>
            </a:r>
            <a:r>
              <a:rPr lang="en-US" sz="2200" dirty="0">
                <a:solidFill>
                  <a:srgbClr val="FFFFFF"/>
                </a:solidFill>
                <a:latin typeface="+mj-lt"/>
              </a:rPr>
              <a:t> </a:t>
            </a:r>
            <a:r>
              <a:rPr lang="en-US" sz="2200" dirty="0" err="1">
                <a:solidFill>
                  <a:srgbClr val="FFFFFF"/>
                </a:solidFill>
                <a:latin typeface="+mj-lt"/>
              </a:rPr>
              <a:t>desteklemek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Çevre</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enerjiyle</a:t>
            </a:r>
            <a:r>
              <a:rPr lang="en-US" sz="2200" dirty="0">
                <a:solidFill>
                  <a:srgbClr val="FFFFFF"/>
                </a:solidFill>
                <a:latin typeface="+mj-lt"/>
              </a:rPr>
              <a:t> </a:t>
            </a:r>
            <a:r>
              <a:rPr lang="en-US" sz="2200" dirty="0" err="1">
                <a:solidFill>
                  <a:srgbClr val="FFFFFF"/>
                </a:solidFill>
                <a:latin typeface="+mj-lt"/>
              </a:rPr>
              <a:t>ilgili</a:t>
            </a:r>
            <a:r>
              <a:rPr lang="en-US" sz="2200" dirty="0">
                <a:solidFill>
                  <a:srgbClr val="FFFFFF"/>
                </a:solidFill>
                <a:latin typeface="+mj-lt"/>
              </a:rPr>
              <a:t> </a:t>
            </a:r>
            <a:r>
              <a:rPr lang="en-US" sz="2200" dirty="0" err="1">
                <a:solidFill>
                  <a:srgbClr val="FFFFFF"/>
                </a:solidFill>
                <a:latin typeface="+mj-lt"/>
              </a:rPr>
              <a:t>yasal</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diğer</a:t>
            </a:r>
            <a:r>
              <a:rPr lang="en-US" sz="2200" dirty="0">
                <a:solidFill>
                  <a:srgbClr val="FFFFFF"/>
                </a:solidFill>
                <a:latin typeface="+mj-lt"/>
              </a:rPr>
              <a:t> </a:t>
            </a:r>
            <a:r>
              <a:rPr lang="en-US" sz="2200" dirty="0" err="1">
                <a:solidFill>
                  <a:srgbClr val="FFFFFF"/>
                </a:solidFill>
                <a:latin typeface="+mj-lt"/>
              </a:rPr>
              <a:t>şartlara</a:t>
            </a:r>
            <a:r>
              <a:rPr lang="en-US" sz="2200" dirty="0">
                <a:solidFill>
                  <a:srgbClr val="FFFFFF"/>
                </a:solidFill>
                <a:latin typeface="+mj-lt"/>
              </a:rPr>
              <a:t> </a:t>
            </a:r>
            <a:r>
              <a:rPr lang="en-US" sz="2200" dirty="0" err="1">
                <a:solidFill>
                  <a:srgbClr val="FFFFFF"/>
                </a:solidFill>
                <a:latin typeface="+mj-lt"/>
              </a:rPr>
              <a:t>uymak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Çevre</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enerji</a:t>
            </a:r>
            <a:r>
              <a:rPr lang="en-US" sz="2200" dirty="0">
                <a:solidFill>
                  <a:srgbClr val="FFFFFF"/>
                </a:solidFill>
                <a:latin typeface="+mj-lt"/>
              </a:rPr>
              <a:t> </a:t>
            </a:r>
            <a:r>
              <a:rPr lang="en-US" sz="2200" dirty="0" err="1">
                <a:solidFill>
                  <a:srgbClr val="FFFFFF"/>
                </a:solidFill>
                <a:latin typeface="+mj-lt"/>
              </a:rPr>
              <a:t>performansımızı</a:t>
            </a:r>
            <a:r>
              <a:rPr lang="en-US" sz="2200" dirty="0">
                <a:solidFill>
                  <a:srgbClr val="FFFFFF"/>
                </a:solidFill>
                <a:latin typeface="+mj-lt"/>
              </a:rPr>
              <a:t> </a:t>
            </a:r>
            <a:r>
              <a:rPr lang="en-US" sz="2200" dirty="0" err="1">
                <a:solidFill>
                  <a:srgbClr val="FFFFFF"/>
                </a:solidFill>
                <a:latin typeface="+mj-lt"/>
              </a:rPr>
              <a:t>geliştirmek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Faaliyetlerimizin</a:t>
            </a:r>
            <a:r>
              <a:rPr lang="en-US" sz="2200" dirty="0">
                <a:solidFill>
                  <a:srgbClr val="FFFFFF"/>
                </a:solidFill>
                <a:latin typeface="+mj-lt"/>
              </a:rPr>
              <a:t> </a:t>
            </a:r>
            <a:r>
              <a:rPr lang="en-US" sz="2200" dirty="0" err="1">
                <a:solidFill>
                  <a:srgbClr val="FFFFFF"/>
                </a:solidFill>
                <a:latin typeface="+mj-lt"/>
              </a:rPr>
              <a:t>olumsuz</a:t>
            </a:r>
            <a:r>
              <a:rPr lang="en-US" sz="2200" dirty="0">
                <a:solidFill>
                  <a:srgbClr val="FFFFFF"/>
                </a:solidFill>
                <a:latin typeface="+mj-lt"/>
              </a:rPr>
              <a:t> </a:t>
            </a:r>
            <a:r>
              <a:rPr lang="en-US" sz="2200" dirty="0" err="1">
                <a:solidFill>
                  <a:srgbClr val="FFFFFF"/>
                </a:solidFill>
                <a:latin typeface="+mj-lt"/>
              </a:rPr>
              <a:t>çevre</a:t>
            </a:r>
            <a:r>
              <a:rPr lang="en-US" sz="2200" dirty="0">
                <a:solidFill>
                  <a:srgbClr val="FFFFFF"/>
                </a:solidFill>
                <a:latin typeface="+mj-lt"/>
              </a:rPr>
              <a:t> </a:t>
            </a:r>
            <a:r>
              <a:rPr lang="en-US" sz="2200" dirty="0" err="1">
                <a:solidFill>
                  <a:srgbClr val="FFFFFF"/>
                </a:solidFill>
                <a:latin typeface="+mj-lt"/>
              </a:rPr>
              <a:t>etkilerini</a:t>
            </a:r>
            <a:r>
              <a:rPr lang="en-US" sz="2200" dirty="0">
                <a:solidFill>
                  <a:srgbClr val="FFFFFF"/>
                </a:solidFill>
                <a:latin typeface="+mj-lt"/>
              </a:rPr>
              <a:t> </a:t>
            </a:r>
            <a:r>
              <a:rPr lang="en-US" sz="2200" dirty="0" err="1">
                <a:solidFill>
                  <a:srgbClr val="FFFFFF"/>
                </a:solidFill>
                <a:latin typeface="+mj-lt"/>
              </a:rPr>
              <a:t>azaltmak</a:t>
            </a:r>
            <a:r>
              <a:rPr lang="en-US" sz="2200" dirty="0">
                <a:solidFill>
                  <a:srgbClr val="FFFFFF"/>
                </a:solidFill>
                <a:latin typeface="+mj-lt"/>
              </a:rPr>
              <a:t> </a:t>
            </a:r>
            <a:r>
              <a:rPr lang="en-US" sz="2200" dirty="0" err="1">
                <a:solidFill>
                  <a:srgbClr val="FFFFFF"/>
                </a:solidFill>
                <a:latin typeface="+mj-lt"/>
              </a:rPr>
              <a:t>için</a:t>
            </a:r>
            <a:r>
              <a:rPr lang="en-US" sz="2200" dirty="0">
                <a:solidFill>
                  <a:srgbClr val="FFFFFF"/>
                </a:solidFill>
                <a:latin typeface="+mj-lt"/>
              </a:rPr>
              <a:t> </a:t>
            </a:r>
            <a:r>
              <a:rPr lang="en-US" sz="2200" dirty="0" err="1">
                <a:solidFill>
                  <a:srgbClr val="FFFFFF"/>
                </a:solidFill>
                <a:latin typeface="+mj-lt"/>
              </a:rPr>
              <a:t>gerekli</a:t>
            </a:r>
            <a:r>
              <a:rPr lang="en-US" sz="2200" dirty="0">
                <a:solidFill>
                  <a:srgbClr val="FFFFFF"/>
                </a:solidFill>
                <a:latin typeface="+mj-lt"/>
              </a:rPr>
              <a:t> </a:t>
            </a:r>
            <a:r>
              <a:rPr lang="en-US" sz="2200" dirty="0" err="1">
                <a:solidFill>
                  <a:srgbClr val="FFFFFF"/>
                </a:solidFill>
                <a:latin typeface="+mj-lt"/>
              </a:rPr>
              <a:t>tedbirleri</a:t>
            </a:r>
            <a:r>
              <a:rPr lang="en-US" sz="2200" dirty="0">
                <a:solidFill>
                  <a:srgbClr val="FFFFFF"/>
                </a:solidFill>
                <a:latin typeface="+mj-lt"/>
              </a:rPr>
              <a:t> </a:t>
            </a:r>
            <a:r>
              <a:rPr lang="en-US" sz="2200" dirty="0" err="1">
                <a:solidFill>
                  <a:srgbClr val="FFFFFF"/>
                </a:solidFill>
                <a:latin typeface="+mj-lt"/>
              </a:rPr>
              <a:t>almak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Belirlenen</a:t>
            </a:r>
            <a:r>
              <a:rPr lang="en-US" sz="2200" dirty="0">
                <a:solidFill>
                  <a:srgbClr val="FFFFFF"/>
                </a:solidFill>
                <a:latin typeface="+mj-lt"/>
              </a:rPr>
              <a:t> </a:t>
            </a:r>
            <a:r>
              <a:rPr lang="en-US" sz="2200" dirty="0" err="1">
                <a:solidFill>
                  <a:srgbClr val="FFFFFF"/>
                </a:solidFill>
                <a:latin typeface="+mj-lt"/>
              </a:rPr>
              <a:t>amaç</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hedeflerimizi</a:t>
            </a:r>
            <a:r>
              <a:rPr lang="en-US" sz="2200" dirty="0">
                <a:solidFill>
                  <a:srgbClr val="FFFFFF"/>
                </a:solidFill>
                <a:latin typeface="+mj-lt"/>
              </a:rPr>
              <a:t> </a:t>
            </a:r>
            <a:r>
              <a:rPr lang="en-US" sz="2200" dirty="0" err="1">
                <a:solidFill>
                  <a:srgbClr val="FFFFFF"/>
                </a:solidFill>
                <a:latin typeface="+mj-lt"/>
              </a:rPr>
              <a:t>periyodik</a:t>
            </a:r>
            <a:r>
              <a:rPr lang="en-US" sz="2200" dirty="0">
                <a:solidFill>
                  <a:srgbClr val="FFFFFF"/>
                </a:solidFill>
                <a:latin typeface="+mj-lt"/>
              </a:rPr>
              <a:t> </a:t>
            </a:r>
            <a:r>
              <a:rPr lang="en-US" sz="2200" dirty="0" err="1">
                <a:solidFill>
                  <a:srgbClr val="FFFFFF"/>
                </a:solidFill>
                <a:latin typeface="+mj-lt"/>
              </a:rPr>
              <a:t>olarak</a:t>
            </a:r>
            <a:r>
              <a:rPr lang="en-US" sz="2200" dirty="0">
                <a:solidFill>
                  <a:srgbClr val="FFFFFF"/>
                </a:solidFill>
                <a:latin typeface="+mj-lt"/>
              </a:rPr>
              <a:t> </a:t>
            </a:r>
            <a:r>
              <a:rPr lang="en-US" sz="2200" dirty="0" err="1">
                <a:solidFill>
                  <a:srgbClr val="FFFFFF"/>
                </a:solidFill>
                <a:latin typeface="+mj-lt"/>
              </a:rPr>
              <a:t>gözden</a:t>
            </a:r>
            <a:r>
              <a:rPr lang="en-US" sz="2200" dirty="0">
                <a:solidFill>
                  <a:srgbClr val="FFFFFF"/>
                </a:solidFill>
                <a:latin typeface="+mj-lt"/>
              </a:rPr>
              <a:t> </a:t>
            </a:r>
            <a:r>
              <a:rPr lang="en-US" sz="2200" dirty="0" err="1">
                <a:solidFill>
                  <a:srgbClr val="FFFFFF"/>
                </a:solidFill>
                <a:latin typeface="+mj-lt"/>
              </a:rPr>
              <a:t>geçirmek</a:t>
            </a:r>
            <a:r>
              <a:rPr lang="en-US" sz="2200" dirty="0">
                <a:solidFill>
                  <a:srgbClr val="FFFFFF"/>
                </a:solidFill>
                <a:latin typeface="+mj-lt"/>
              </a:rPr>
              <a:t>,</a:t>
            </a:r>
            <a:endParaRPr lang="en-US" sz="2200" b="1" u="sng" dirty="0">
              <a:solidFill>
                <a:srgbClr val="FFFFFF"/>
              </a:solidFill>
              <a:latin typeface="+mj-lt"/>
            </a:endParaRPr>
          </a:p>
          <a:p>
            <a:pPr marL="0" indent="0">
              <a:buNone/>
            </a:pPr>
            <a:endParaRPr lang="en-US" sz="11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r grup çok renkli ahşap insan figürü"/>
          <p:cNvPicPr>
            <a:picLocks noChangeAspect="1"/>
          </p:cNvPicPr>
          <p:nvPr/>
        </p:nvPicPr>
        <p:blipFill rotWithShape="1">
          <a:blip r:embed="rId1">
            <a:alphaModFix amt="35000"/>
          </a:blip>
          <a:srcRect t="9386" b="9386"/>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n-US" sz="2000" b="1" u="sng" dirty="0">
                <a:solidFill>
                  <a:srgbClr val="FFFFFF"/>
                </a:solidFill>
                <a:latin typeface="+mj-lt"/>
              </a:rPr>
              <a:t>KADIN HAKLARI VE CİNSİYET EŞİTLİĞİ</a:t>
            </a:r>
            <a:endParaRPr lang="en-US" sz="2000" b="1" u="sng" dirty="0">
              <a:solidFill>
                <a:srgbClr val="FFFFFF"/>
              </a:solidFill>
              <a:latin typeface="+mj-lt"/>
            </a:endParaRPr>
          </a:p>
          <a:p>
            <a:pPr marL="0" indent="0">
              <a:buNone/>
            </a:pPr>
            <a:endParaRPr lang="en-US" sz="2000" b="1" u="sng"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Kurumumuz</a:t>
            </a:r>
            <a:r>
              <a:rPr lang="en-US" sz="2000" dirty="0">
                <a:solidFill>
                  <a:srgbClr val="FFFFFF"/>
                </a:solidFill>
                <a:latin typeface="+mj-lt"/>
              </a:rPr>
              <a:t> </a:t>
            </a:r>
            <a:r>
              <a:rPr lang="en-US" sz="2000" dirty="0" err="1">
                <a:solidFill>
                  <a:srgbClr val="FFFFFF"/>
                </a:solidFill>
                <a:latin typeface="+mj-lt"/>
              </a:rPr>
              <a:t>işleyişi</a:t>
            </a:r>
            <a:r>
              <a:rPr lang="en-US" sz="2000" dirty="0">
                <a:solidFill>
                  <a:srgbClr val="FFFFFF"/>
                </a:solidFill>
                <a:latin typeface="+mj-lt"/>
              </a:rPr>
              <a:t> </a:t>
            </a:r>
            <a:r>
              <a:rPr lang="en-US" sz="2000" dirty="0" err="1">
                <a:solidFill>
                  <a:srgbClr val="FFFFFF"/>
                </a:solidFill>
                <a:latin typeface="+mj-lt"/>
              </a:rPr>
              <a:t>toplumsal</a:t>
            </a:r>
            <a:r>
              <a:rPr lang="en-US" sz="2000" dirty="0">
                <a:solidFill>
                  <a:srgbClr val="FFFFFF"/>
                </a:solidFill>
                <a:latin typeface="+mj-lt"/>
              </a:rPr>
              <a:t> </a:t>
            </a:r>
            <a:r>
              <a:rPr lang="en-US" sz="2000" dirty="0" err="1">
                <a:solidFill>
                  <a:srgbClr val="FFFFFF"/>
                </a:solidFill>
                <a:latin typeface="+mj-lt"/>
              </a:rPr>
              <a:t>cinsiyet</a:t>
            </a:r>
            <a:r>
              <a:rPr lang="en-US" sz="2000" dirty="0">
                <a:solidFill>
                  <a:srgbClr val="FFFFFF"/>
                </a:solidFill>
                <a:latin typeface="+mj-lt"/>
              </a:rPr>
              <a:t> </a:t>
            </a:r>
            <a:r>
              <a:rPr lang="en-US" sz="2000" dirty="0" err="1">
                <a:solidFill>
                  <a:srgbClr val="FFFFFF"/>
                </a:solidFill>
                <a:latin typeface="+mj-lt"/>
              </a:rPr>
              <a:t>eşitliği</a:t>
            </a:r>
            <a:r>
              <a:rPr lang="en-US" sz="2000" dirty="0">
                <a:solidFill>
                  <a:srgbClr val="FFFFFF"/>
                </a:solidFill>
                <a:latin typeface="+mj-lt"/>
              </a:rPr>
              <a:t> </a:t>
            </a:r>
            <a:r>
              <a:rPr lang="en-US" sz="2000" dirty="0" err="1">
                <a:solidFill>
                  <a:srgbClr val="FFFFFF"/>
                </a:solidFill>
                <a:latin typeface="+mj-lt"/>
              </a:rPr>
              <a:t>bakış</a:t>
            </a:r>
            <a:r>
              <a:rPr lang="en-US" sz="2000" dirty="0">
                <a:solidFill>
                  <a:srgbClr val="FFFFFF"/>
                </a:solidFill>
                <a:latin typeface="+mj-lt"/>
              </a:rPr>
              <a:t> </a:t>
            </a:r>
            <a:r>
              <a:rPr lang="en-US" sz="2000" dirty="0" err="1">
                <a:solidFill>
                  <a:srgbClr val="FFFFFF"/>
                </a:solidFill>
                <a:latin typeface="+mj-lt"/>
              </a:rPr>
              <a:t>açısına</a:t>
            </a:r>
            <a:r>
              <a:rPr lang="en-US" sz="2000" dirty="0">
                <a:solidFill>
                  <a:srgbClr val="FFFFFF"/>
                </a:solidFill>
                <a:latin typeface="+mj-lt"/>
              </a:rPr>
              <a:t> </a:t>
            </a:r>
            <a:r>
              <a:rPr lang="en-US" sz="2000" dirty="0" err="1">
                <a:solidFill>
                  <a:srgbClr val="FFFFFF"/>
                </a:solidFill>
                <a:latin typeface="+mj-lt"/>
              </a:rPr>
              <a:t>göre</a:t>
            </a:r>
            <a:r>
              <a:rPr lang="en-US" sz="2000" dirty="0">
                <a:solidFill>
                  <a:srgbClr val="FFFFFF"/>
                </a:solidFill>
                <a:latin typeface="+mj-lt"/>
              </a:rPr>
              <a:t> </a:t>
            </a:r>
            <a:r>
              <a:rPr lang="en-US" sz="2000" dirty="0" err="1">
                <a:solidFill>
                  <a:srgbClr val="FFFFFF"/>
                </a:solidFill>
                <a:latin typeface="+mj-lt"/>
              </a:rPr>
              <a:t>düzenler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Kadınları</a:t>
            </a:r>
            <a:r>
              <a:rPr lang="en-US" sz="2000" dirty="0">
                <a:solidFill>
                  <a:srgbClr val="FFFFFF"/>
                </a:solidFill>
                <a:latin typeface="+mj-lt"/>
              </a:rPr>
              <a:t> </a:t>
            </a:r>
            <a:r>
              <a:rPr lang="en-US" sz="2000" dirty="0" err="1">
                <a:solidFill>
                  <a:srgbClr val="FFFFFF"/>
                </a:solidFill>
                <a:latin typeface="+mj-lt"/>
              </a:rPr>
              <a:t>tek</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kategori</a:t>
            </a:r>
            <a:r>
              <a:rPr lang="en-US" sz="2000" dirty="0">
                <a:solidFill>
                  <a:srgbClr val="FFFFFF"/>
                </a:solidFill>
                <a:latin typeface="+mj-lt"/>
              </a:rPr>
              <a:t> </a:t>
            </a:r>
            <a:r>
              <a:rPr lang="en-US" sz="2000" dirty="0" err="1">
                <a:solidFill>
                  <a:srgbClr val="FFFFFF"/>
                </a:solidFill>
                <a:latin typeface="+mj-lt"/>
              </a:rPr>
              <a:t>olarak</a:t>
            </a:r>
            <a:r>
              <a:rPr lang="en-US" sz="2000" dirty="0">
                <a:solidFill>
                  <a:srgbClr val="FFFFFF"/>
                </a:solidFill>
                <a:latin typeface="+mj-lt"/>
              </a:rPr>
              <a:t> </a:t>
            </a:r>
            <a:r>
              <a:rPr lang="en-US" sz="2000" dirty="0" err="1">
                <a:solidFill>
                  <a:srgbClr val="FFFFFF"/>
                </a:solidFill>
                <a:latin typeface="+mj-lt"/>
              </a:rPr>
              <a:t>algılamaz</a:t>
            </a:r>
            <a:r>
              <a:rPr lang="en-US" sz="2000" dirty="0">
                <a:solidFill>
                  <a:srgbClr val="FFFFFF"/>
                </a:solidFill>
                <a:latin typeface="+mj-lt"/>
              </a:rPr>
              <a:t>; </a:t>
            </a:r>
            <a:r>
              <a:rPr lang="en-US" sz="2000" dirty="0" err="1">
                <a:solidFill>
                  <a:srgbClr val="FFFFFF"/>
                </a:solidFill>
                <a:latin typeface="+mj-lt"/>
              </a:rPr>
              <a:t>çeşitliliği</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farklılıkları</a:t>
            </a:r>
            <a:r>
              <a:rPr lang="en-US" sz="2000" dirty="0">
                <a:solidFill>
                  <a:srgbClr val="FFFFFF"/>
                </a:solidFill>
                <a:latin typeface="+mj-lt"/>
              </a:rPr>
              <a:t> </a:t>
            </a:r>
            <a:r>
              <a:rPr lang="en-US" sz="2000" dirty="0" err="1">
                <a:solidFill>
                  <a:srgbClr val="FFFFFF"/>
                </a:solidFill>
                <a:latin typeface="+mj-lt"/>
              </a:rPr>
              <a:t>hesaba</a:t>
            </a:r>
            <a:r>
              <a:rPr lang="en-US" sz="2000" dirty="0">
                <a:solidFill>
                  <a:srgbClr val="FFFFFF"/>
                </a:solidFill>
                <a:latin typeface="+mj-lt"/>
              </a:rPr>
              <a:t> </a:t>
            </a:r>
            <a:r>
              <a:rPr lang="en-US" sz="2000" dirty="0" err="1">
                <a:solidFill>
                  <a:srgbClr val="FFFFFF"/>
                </a:solidFill>
                <a:latin typeface="+mj-lt"/>
              </a:rPr>
              <a:t>katar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Yaş</a:t>
            </a:r>
            <a:r>
              <a:rPr lang="en-US" sz="2000" dirty="0">
                <a:solidFill>
                  <a:srgbClr val="FFFFFF"/>
                </a:solidFill>
                <a:latin typeface="+mj-lt"/>
              </a:rPr>
              <a:t>, </a:t>
            </a:r>
            <a:r>
              <a:rPr lang="en-US" sz="2000" dirty="0" err="1">
                <a:solidFill>
                  <a:srgbClr val="FFFFFF"/>
                </a:solidFill>
                <a:latin typeface="+mj-lt"/>
              </a:rPr>
              <a:t>etnik</a:t>
            </a:r>
            <a:r>
              <a:rPr lang="en-US" sz="2000" dirty="0">
                <a:solidFill>
                  <a:srgbClr val="FFFFFF"/>
                </a:solidFill>
                <a:latin typeface="+mj-lt"/>
              </a:rPr>
              <a:t> </a:t>
            </a:r>
            <a:r>
              <a:rPr lang="en-US" sz="2000" dirty="0" err="1">
                <a:solidFill>
                  <a:srgbClr val="FFFFFF"/>
                </a:solidFill>
                <a:latin typeface="+mj-lt"/>
              </a:rPr>
              <a:t>köken</a:t>
            </a:r>
            <a:r>
              <a:rPr lang="en-US" sz="2000" dirty="0">
                <a:solidFill>
                  <a:srgbClr val="FFFFFF"/>
                </a:solidFill>
                <a:latin typeface="+mj-lt"/>
              </a:rPr>
              <a:t>, </a:t>
            </a:r>
            <a:r>
              <a:rPr lang="en-US" sz="2000" dirty="0" err="1">
                <a:solidFill>
                  <a:srgbClr val="FFFFFF"/>
                </a:solidFill>
                <a:latin typeface="+mj-lt"/>
              </a:rPr>
              <a:t>medeni</a:t>
            </a:r>
            <a:r>
              <a:rPr lang="en-US" sz="2000" dirty="0">
                <a:solidFill>
                  <a:srgbClr val="FFFFFF"/>
                </a:solidFill>
                <a:latin typeface="+mj-lt"/>
              </a:rPr>
              <a:t> </a:t>
            </a:r>
            <a:r>
              <a:rPr lang="en-US" sz="2000" dirty="0" err="1">
                <a:solidFill>
                  <a:srgbClr val="FFFFFF"/>
                </a:solidFill>
                <a:latin typeface="+mj-lt"/>
              </a:rPr>
              <a:t>hal</a:t>
            </a:r>
            <a:r>
              <a:rPr lang="en-US" sz="2000" dirty="0">
                <a:solidFill>
                  <a:srgbClr val="FFFFFF"/>
                </a:solidFill>
                <a:latin typeface="+mj-lt"/>
              </a:rPr>
              <a:t>, </a:t>
            </a:r>
            <a:r>
              <a:rPr lang="en-US" sz="2000" dirty="0" err="1">
                <a:solidFill>
                  <a:srgbClr val="FFFFFF"/>
                </a:solidFill>
                <a:latin typeface="+mj-lt"/>
              </a:rPr>
              <a:t>inanç</a:t>
            </a:r>
            <a:r>
              <a:rPr lang="en-US" sz="2000" dirty="0">
                <a:solidFill>
                  <a:srgbClr val="FFFFFF"/>
                </a:solidFill>
                <a:latin typeface="+mj-lt"/>
              </a:rPr>
              <a:t>, </a:t>
            </a:r>
            <a:r>
              <a:rPr lang="en-US" sz="2000" dirty="0" err="1">
                <a:solidFill>
                  <a:srgbClr val="FFFFFF"/>
                </a:solidFill>
                <a:latin typeface="+mj-lt"/>
              </a:rPr>
              <a:t>mezhep</a:t>
            </a:r>
            <a:r>
              <a:rPr lang="en-US" sz="2000" dirty="0">
                <a:solidFill>
                  <a:srgbClr val="FFFFFF"/>
                </a:solidFill>
                <a:latin typeface="+mj-lt"/>
              </a:rPr>
              <a:t>, </a:t>
            </a:r>
            <a:r>
              <a:rPr lang="en-US" sz="2000" dirty="0" err="1">
                <a:solidFill>
                  <a:srgbClr val="FFFFFF"/>
                </a:solidFill>
                <a:latin typeface="+mj-lt"/>
              </a:rPr>
              <a:t>bedensel</a:t>
            </a:r>
            <a:r>
              <a:rPr lang="en-US" sz="2000" dirty="0">
                <a:solidFill>
                  <a:srgbClr val="FFFFFF"/>
                </a:solidFill>
                <a:latin typeface="+mj-lt"/>
              </a:rPr>
              <a:t> </a:t>
            </a:r>
            <a:r>
              <a:rPr lang="en-US" sz="2000" dirty="0" err="1">
                <a:solidFill>
                  <a:srgbClr val="FFFFFF"/>
                </a:solidFill>
                <a:latin typeface="+mj-lt"/>
              </a:rPr>
              <a:t>yetenek</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cinsiyet</a:t>
            </a:r>
            <a:r>
              <a:rPr lang="en-US" sz="2000" dirty="0">
                <a:solidFill>
                  <a:srgbClr val="FFFFFF"/>
                </a:solidFill>
                <a:latin typeface="+mj-lt"/>
              </a:rPr>
              <a:t> </a:t>
            </a:r>
            <a:r>
              <a:rPr lang="en-US" sz="2000" dirty="0" err="1">
                <a:solidFill>
                  <a:srgbClr val="FFFFFF"/>
                </a:solidFill>
                <a:latin typeface="+mj-lt"/>
              </a:rPr>
              <a:t>kimliğine</a:t>
            </a:r>
            <a:r>
              <a:rPr lang="en-US" sz="2000" dirty="0">
                <a:solidFill>
                  <a:srgbClr val="FFFFFF"/>
                </a:solidFill>
                <a:latin typeface="+mj-lt"/>
              </a:rPr>
              <a:t> </a:t>
            </a:r>
            <a:r>
              <a:rPr lang="en-US" sz="2000" dirty="0" err="1">
                <a:solidFill>
                  <a:srgbClr val="FFFFFF"/>
                </a:solidFill>
                <a:latin typeface="+mj-lt"/>
              </a:rPr>
              <a:t>dayalı</a:t>
            </a:r>
            <a:r>
              <a:rPr lang="en-US" sz="2000" dirty="0">
                <a:solidFill>
                  <a:srgbClr val="FFFFFF"/>
                </a:solidFill>
                <a:latin typeface="+mj-lt"/>
              </a:rPr>
              <a:t> </a:t>
            </a:r>
            <a:r>
              <a:rPr lang="en-US" sz="2000" dirty="0" err="1">
                <a:solidFill>
                  <a:srgbClr val="FFFFFF"/>
                </a:solidFill>
                <a:latin typeface="+mj-lt"/>
              </a:rPr>
              <a:t>ayrımcılıkların</a:t>
            </a:r>
            <a:r>
              <a:rPr lang="en-US" sz="2000" dirty="0">
                <a:solidFill>
                  <a:srgbClr val="FFFFFF"/>
                </a:solidFill>
                <a:latin typeface="+mj-lt"/>
              </a:rPr>
              <a:t> </a:t>
            </a:r>
            <a:r>
              <a:rPr lang="en-US" sz="2000" dirty="0" err="1">
                <a:solidFill>
                  <a:srgbClr val="FFFFFF"/>
                </a:solidFill>
                <a:latin typeface="+mj-lt"/>
              </a:rPr>
              <a:t>karşısındadır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çalışmalarının</a:t>
            </a:r>
            <a:r>
              <a:rPr lang="en-US" sz="2000" dirty="0">
                <a:solidFill>
                  <a:srgbClr val="FFFFFF"/>
                </a:solidFill>
                <a:latin typeface="+mj-lt"/>
              </a:rPr>
              <a:t> </a:t>
            </a:r>
            <a:r>
              <a:rPr lang="en-US" sz="2000" dirty="0" err="1">
                <a:solidFill>
                  <a:srgbClr val="FFFFFF"/>
                </a:solidFill>
                <a:latin typeface="+mj-lt"/>
              </a:rPr>
              <a:t>engelliler</a:t>
            </a:r>
            <a:r>
              <a:rPr lang="en-US" sz="2000" dirty="0">
                <a:solidFill>
                  <a:srgbClr val="FFFFFF"/>
                </a:solidFill>
                <a:latin typeface="+mj-lt"/>
              </a:rPr>
              <a:t> </a:t>
            </a:r>
            <a:r>
              <a:rPr lang="en-US" sz="2000" dirty="0" err="1">
                <a:solidFill>
                  <a:srgbClr val="FFFFFF"/>
                </a:solidFill>
                <a:latin typeface="+mj-lt"/>
              </a:rPr>
              <a:t>dahil</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kadınlar</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erişilebilir</a:t>
            </a:r>
            <a:r>
              <a:rPr lang="en-US" sz="2000" dirty="0">
                <a:solidFill>
                  <a:srgbClr val="FFFFFF"/>
                </a:solidFill>
                <a:latin typeface="+mj-lt"/>
              </a:rPr>
              <a:t> </a:t>
            </a:r>
            <a:r>
              <a:rPr lang="en-US" sz="2000" dirty="0" err="1">
                <a:solidFill>
                  <a:srgbClr val="FFFFFF"/>
                </a:solidFill>
                <a:latin typeface="+mj-lt"/>
              </a:rPr>
              <a:t>olmasına</a:t>
            </a:r>
            <a:r>
              <a:rPr lang="en-US" sz="2000" dirty="0">
                <a:solidFill>
                  <a:srgbClr val="FFFFFF"/>
                </a:solidFill>
                <a:latin typeface="+mj-lt"/>
              </a:rPr>
              <a:t> </a:t>
            </a:r>
            <a:r>
              <a:rPr lang="en-US" sz="2000" dirty="0" err="1">
                <a:solidFill>
                  <a:srgbClr val="FFFFFF"/>
                </a:solidFill>
                <a:latin typeface="+mj-lt"/>
              </a:rPr>
              <a:t>dikkat</a:t>
            </a:r>
            <a:r>
              <a:rPr lang="en-US" sz="2000" dirty="0">
                <a:solidFill>
                  <a:srgbClr val="FFFFFF"/>
                </a:solidFill>
                <a:latin typeface="+mj-lt"/>
              </a:rPr>
              <a:t> </a:t>
            </a:r>
            <a:r>
              <a:rPr lang="en-US" sz="2000" dirty="0" err="1">
                <a:solidFill>
                  <a:srgbClr val="FFFFFF"/>
                </a:solidFill>
                <a:latin typeface="+mj-lt"/>
              </a:rPr>
              <a:t>eder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Yayınlarında</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dijital</a:t>
            </a:r>
            <a:r>
              <a:rPr lang="en-US" sz="2000" dirty="0">
                <a:solidFill>
                  <a:srgbClr val="FFFFFF"/>
                </a:solidFill>
                <a:latin typeface="+mj-lt"/>
              </a:rPr>
              <a:t> </a:t>
            </a:r>
            <a:r>
              <a:rPr lang="en-US" sz="2000" dirty="0" err="1">
                <a:solidFill>
                  <a:srgbClr val="FFFFFF"/>
                </a:solidFill>
                <a:latin typeface="+mj-lt"/>
              </a:rPr>
              <a:t>ortamdakiler</a:t>
            </a:r>
            <a:r>
              <a:rPr lang="en-US" sz="2000" dirty="0">
                <a:solidFill>
                  <a:srgbClr val="FFFFFF"/>
                </a:solidFill>
                <a:latin typeface="+mj-lt"/>
              </a:rPr>
              <a:t> </a:t>
            </a:r>
            <a:r>
              <a:rPr lang="en-US" sz="2000" dirty="0" err="1">
                <a:solidFill>
                  <a:srgbClr val="FFFFFF"/>
                </a:solidFill>
                <a:latin typeface="+mj-lt"/>
              </a:rPr>
              <a:t>dahil</a:t>
            </a:r>
            <a:r>
              <a:rPr lang="en-US" sz="2000" dirty="0">
                <a:solidFill>
                  <a:srgbClr val="FFFFFF"/>
                </a:solidFill>
                <a:latin typeface="+mj-lt"/>
              </a:rPr>
              <a:t> </a:t>
            </a:r>
            <a:r>
              <a:rPr lang="en-US" sz="2000" dirty="0" err="1">
                <a:solidFill>
                  <a:srgbClr val="FFFFFF"/>
                </a:solidFill>
                <a:latin typeface="+mj-lt"/>
              </a:rPr>
              <a:t>ürettiği</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yazılı-sözlü-görüntülü</a:t>
            </a:r>
            <a:r>
              <a:rPr lang="en-US" sz="2000" dirty="0">
                <a:solidFill>
                  <a:srgbClr val="FFFFFF"/>
                </a:solidFill>
                <a:latin typeface="+mj-lt"/>
              </a:rPr>
              <a:t> </a:t>
            </a:r>
            <a:r>
              <a:rPr lang="en-US" sz="2000" dirty="0" err="1">
                <a:solidFill>
                  <a:srgbClr val="FFFFFF"/>
                </a:solidFill>
                <a:latin typeface="+mj-lt"/>
              </a:rPr>
              <a:t>içerikler</a:t>
            </a:r>
            <a:r>
              <a:rPr lang="en-US" sz="2000" dirty="0">
                <a:solidFill>
                  <a:srgbClr val="FFFFFF"/>
                </a:solidFill>
                <a:latin typeface="+mj-lt"/>
              </a:rPr>
              <a:t> </a:t>
            </a:r>
            <a:r>
              <a:rPr lang="en-US" sz="2000" dirty="0" err="1">
                <a:solidFill>
                  <a:srgbClr val="FFFFFF"/>
                </a:solidFill>
                <a:latin typeface="+mj-lt"/>
              </a:rPr>
              <a:t>toplumsal</a:t>
            </a:r>
            <a:r>
              <a:rPr lang="en-US" sz="2000" dirty="0">
                <a:solidFill>
                  <a:srgbClr val="FFFFFF"/>
                </a:solidFill>
                <a:latin typeface="+mj-lt"/>
              </a:rPr>
              <a:t> </a:t>
            </a:r>
            <a:r>
              <a:rPr lang="en-US" sz="2000" dirty="0" err="1">
                <a:solidFill>
                  <a:srgbClr val="FFFFFF"/>
                </a:solidFill>
                <a:latin typeface="+mj-lt"/>
              </a:rPr>
              <a:t>cinsiyete</a:t>
            </a:r>
            <a:r>
              <a:rPr lang="en-US" sz="2000" dirty="0">
                <a:solidFill>
                  <a:srgbClr val="FFFFFF"/>
                </a:solidFill>
                <a:latin typeface="+mj-lt"/>
              </a:rPr>
              <a:t> </a:t>
            </a:r>
            <a:r>
              <a:rPr lang="en-US" sz="2000" dirty="0" err="1">
                <a:solidFill>
                  <a:srgbClr val="FFFFFF"/>
                </a:solidFill>
                <a:latin typeface="+mj-lt"/>
              </a:rPr>
              <a:t>dayalı</a:t>
            </a:r>
            <a:r>
              <a:rPr lang="en-US" sz="2000" dirty="0">
                <a:solidFill>
                  <a:srgbClr val="FFFFFF"/>
                </a:solidFill>
                <a:latin typeface="+mj-lt"/>
              </a:rPr>
              <a:t> </a:t>
            </a:r>
            <a:r>
              <a:rPr lang="en-US" sz="2000" dirty="0" err="1">
                <a:solidFill>
                  <a:srgbClr val="FFFFFF"/>
                </a:solidFill>
                <a:latin typeface="+mj-lt"/>
              </a:rPr>
              <a:t>ayrımcılık</a:t>
            </a:r>
            <a:r>
              <a:rPr lang="en-US" sz="2000" dirty="0">
                <a:solidFill>
                  <a:srgbClr val="FFFFFF"/>
                </a:solidFill>
                <a:latin typeface="+mj-lt"/>
              </a:rPr>
              <a:t>, </a:t>
            </a:r>
            <a:r>
              <a:rPr lang="en-US" sz="2000" dirty="0" err="1">
                <a:solidFill>
                  <a:srgbClr val="FFFFFF"/>
                </a:solidFill>
                <a:latin typeface="+mj-lt"/>
              </a:rPr>
              <a:t>kadın</a:t>
            </a:r>
            <a:r>
              <a:rPr lang="en-US" sz="2000" dirty="0">
                <a:solidFill>
                  <a:srgbClr val="FFFFFF"/>
                </a:solidFill>
                <a:latin typeface="+mj-lt"/>
              </a:rPr>
              <a:t> </a:t>
            </a:r>
            <a:r>
              <a:rPr lang="en-US" sz="2000" dirty="0" err="1">
                <a:solidFill>
                  <a:srgbClr val="FFFFFF"/>
                </a:solidFill>
                <a:latin typeface="+mj-lt"/>
              </a:rPr>
              <a:t>düşmanlığı</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nefret</a:t>
            </a:r>
            <a:r>
              <a:rPr lang="en-US" sz="2000" dirty="0">
                <a:solidFill>
                  <a:srgbClr val="FFFFFF"/>
                </a:solidFill>
                <a:latin typeface="+mj-lt"/>
              </a:rPr>
              <a:t> </a:t>
            </a:r>
            <a:r>
              <a:rPr lang="en-US" sz="2000" dirty="0" err="1">
                <a:solidFill>
                  <a:srgbClr val="FFFFFF"/>
                </a:solidFill>
                <a:latin typeface="+mj-lt"/>
              </a:rPr>
              <a:t>söylemi</a:t>
            </a:r>
            <a:r>
              <a:rPr lang="en-US" sz="2000" dirty="0">
                <a:solidFill>
                  <a:srgbClr val="FFFFFF"/>
                </a:solidFill>
                <a:latin typeface="+mj-lt"/>
              </a:rPr>
              <a:t> </a:t>
            </a:r>
            <a:r>
              <a:rPr lang="en-US" sz="2000" dirty="0" err="1">
                <a:solidFill>
                  <a:srgbClr val="FFFFFF"/>
                </a:solidFill>
                <a:latin typeface="+mj-lt"/>
              </a:rPr>
              <a:t>içeren</a:t>
            </a:r>
            <a:r>
              <a:rPr lang="en-US" sz="2000" dirty="0">
                <a:solidFill>
                  <a:srgbClr val="FFFFFF"/>
                </a:solidFill>
                <a:latin typeface="+mj-lt"/>
              </a:rPr>
              <a:t>, </a:t>
            </a:r>
            <a:r>
              <a:rPr lang="en-US" sz="2000" dirty="0" err="1">
                <a:solidFill>
                  <a:srgbClr val="FFFFFF"/>
                </a:solidFill>
                <a:latin typeface="+mj-lt"/>
              </a:rPr>
              <a:t>cinsiyetçi</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ırkçı</a:t>
            </a:r>
            <a:r>
              <a:rPr lang="en-US" sz="2000" dirty="0">
                <a:solidFill>
                  <a:srgbClr val="FFFFFF"/>
                </a:solidFill>
                <a:latin typeface="+mj-lt"/>
              </a:rPr>
              <a:t> </a:t>
            </a:r>
            <a:r>
              <a:rPr lang="en-US" sz="2000" dirty="0" err="1">
                <a:solidFill>
                  <a:srgbClr val="FFFFFF"/>
                </a:solidFill>
                <a:latin typeface="+mj-lt"/>
              </a:rPr>
              <a:t>dilden</a:t>
            </a:r>
            <a:r>
              <a:rPr lang="en-US" sz="2000" dirty="0">
                <a:solidFill>
                  <a:srgbClr val="FFFFFF"/>
                </a:solidFill>
                <a:latin typeface="+mj-lt"/>
              </a:rPr>
              <a:t> </a:t>
            </a:r>
            <a:r>
              <a:rPr lang="en-US" sz="2000" dirty="0" err="1">
                <a:solidFill>
                  <a:srgbClr val="FFFFFF"/>
                </a:solidFill>
                <a:latin typeface="+mj-lt"/>
              </a:rPr>
              <a:t>uzaktır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Çalışmalarında</a:t>
            </a:r>
            <a:r>
              <a:rPr lang="en-US" sz="2000" dirty="0">
                <a:solidFill>
                  <a:srgbClr val="FFFFFF"/>
                </a:solidFill>
                <a:latin typeface="+mj-lt"/>
              </a:rPr>
              <a:t> </a:t>
            </a:r>
            <a:r>
              <a:rPr lang="en-US" sz="2000" dirty="0" err="1">
                <a:solidFill>
                  <a:srgbClr val="FFFFFF"/>
                </a:solidFill>
                <a:latin typeface="+mj-lt"/>
              </a:rPr>
              <a:t>Uluslararası</a:t>
            </a:r>
            <a:r>
              <a:rPr lang="en-US" sz="2000" dirty="0">
                <a:solidFill>
                  <a:srgbClr val="FFFFFF"/>
                </a:solidFill>
                <a:latin typeface="+mj-lt"/>
              </a:rPr>
              <a:t> </a:t>
            </a:r>
            <a:r>
              <a:rPr lang="en-US" sz="2000" dirty="0" err="1">
                <a:solidFill>
                  <a:srgbClr val="FFFFFF"/>
                </a:solidFill>
                <a:latin typeface="+mj-lt"/>
              </a:rPr>
              <a:t>İnsan</a:t>
            </a:r>
            <a:r>
              <a:rPr lang="en-US" sz="2000" dirty="0">
                <a:solidFill>
                  <a:srgbClr val="FFFFFF"/>
                </a:solidFill>
                <a:latin typeface="+mj-lt"/>
              </a:rPr>
              <a:t> </a:t>
            </a:r>
            <a:r>
              <a:rPr lang="en-US" sz="2000" dirty="0" err="1">
                <a:solidFill>
                  <a:srgbClr val="FFFFFF"/>
                </a:solidFill>
                <a:latin typeface="+mj-lt"/>
              </a:rPr>
              <a:t>Hakları</a:t>
            </a:r>
            <a:r>
              <a:rPr lang="en-US" sz="2000" dirty="0">
                <a:solidFill>
                  <a:srgbClr val="FFFFFF"/>
                </a:solidFill>
                <a:latin typeface="+mj-lt"/>
              </a:rPr>
              <a:t> </a:t>
            </a:r>
            <a:r>
              <a:rPr lang="en-US" sz="2000" dirty="0" err="1">
                <a:solidFill>
                  <a:srgbClr val="FFFFFF"/>
                </a:solidFill>
                <a:latin typeface="+mj-lt"/>
              </a:rPr>
              <a:t>Sözleşmelerini</a:t>
            </a:r>
            <a:r>
              <a:rPr lang="en-US" sz="2000" dirty="0">
                <a:solidFill>
                  <a:srgbClr val="FFFFFF"/>
                </a:solidFill>
                <a:latin typeface="+mj-lt"/>
              </a:rPr>
              <a:t> </a:t>
            </a:r>
            <a:r>
              <a:rPr lang="en-US" sz="2000" dirty="0" err="1">
                <a:solidFill>
                  <a:srgbClr val="FFFFFF"/>
                </a:solidFill>
                <a:latin typeface="+mj-lt"/>
              </a:rPr>
              <a:t>anayasal</a:t>
            </a:r>
            <a:r>
              <a:rPr lang="en-US" sz="2000" dirty="0">
                <a:solidFill>
                  <a:srgbClr val="FFFFFF"/>
                </a:solidFill>
                <a:latin typeface="+mj-lt"/>
              </a:rPr>
              <a:t> </a:t>
            </a:r>
            <a:r>
              <a:rPr lang="en-US" sz="2000" dirty="0" err="1">
                <a:solidFill>
                  <a:srgbClr val="FFFFFF"/>
                </a:solidFill>
                <a:latin typeface="+mj-lt"/>
              </a:rPr>
              <a:t>dayanak</a:t>
            </a:r>
            <a:r>
              <a:rPr lang="en-US" sz="2000" dirty="0">
                <a:solidFill>
                  <a:srgbClr val="FFFFFF"/>
                </a:solidFill>
                <a:latin typeface="+mj-lt"/>
              </a:rPr>
              <a:t> </a:t>
            </a:r>
            <a:r>
              <a:rPr lang="en-US" sz="2000" dirty="0" err="1">
                <a:solidFill>
                  <a:srgbClr val="FFFFFF"/>
                </a:solidFill>
                <a:latin typeface="+mj-lt"/>
              </a:rPr>
              <a:t>olarak</a:t>
            </a:r>
            <a:r>
              <a:rPr lang="en-US" sz="2000" dirty="0">
                <a:solidFill>
                  <a:srgbClr val="FFFFFF"/>
                </a:solidFill>
                <a:latin typeface="+mj-lt"/>
              </a:rPr>
              <a:t> </a:t>
            </a:r>
            <a:r>
              <a:rPr lang="en-US" sz="2000" dirty="0" err="1">
                <a:solidFill>
                  <a:srgbClr val="FFFFFF"/>
                </a:solidFill>
                <a:latin typeface="+mj-lt"/>
              </a:rPr>
              <a:t>kabul</a:t>
            </a:r>
            <a:r>
              <a:rPr lang="en-US" sz="2000" dirty="0">
                <a:solidFill>
                  <a:srgbClr val="FFFFFF"/>
                </a:solidFill>
                <a:latin typeface="+mj-lt"/>
              </a:rPr>
              <a:t> </a:t>
            </a:r>
            <a:r>
              <a:rPr lang="en-US" sz="2000" dirty="0" err="1">
                <a:solidFill>
                  <a:srgbClr val="FFFFFF"/>
                </a:solidFill>
                <a:latin typeface="+mj-lt"/>
              </a:rPr>
              <a:t>eder</a:t>
            </a:r>
            <a:r>
              <a:rPr lang="en-US" sz="2000" dirty="0">
                <a:solidFill>
                  <a:srgbClr val="FFFFFF"/>
                </a:solidFill>
                <a:latin typeface="+mj-lt"/>
              </a:rPr>
              <a:t>. </a:t>
            </a:r>
            <a:endParaRPr lang="en-US" sz="20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yuncak plastik rakamlar"/>
          <p:cNvPicPr>
            <a:picLocks noChangeAspect="1"/>
          </p:cNvPicPr>
          <p:nvPr/>
        </p:nvPicPr>
        <p:blipFill rotWithShape="1">
          <a:blip r:embed="rId1">
            <a:alphaModFix amt="35000"/>
          </a:blip>
          <a:srcRect t="7865" b="7865"/>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200" y="1139252"/>
            <a:ext cx="10644266" cy="5501391"/>
          </a:xfrm>
        </p:spPr>
        <p:txBody>
          <a:bodyPr>
            <a:normAutofit/>
          </a:bodyPr>
          <a:lstStyle/>
          <a:p>
            <a:pPr marL="0" indent="0">
              <a:buNone/>
            </a:pPr>
            <a:r>
              <a:rPr lang="en-US" sz="2000" b="1" u="sng" dirty="0">
                <a:solidFill>
                  <a:srgbClr val="FFFFFF"/>
                </a:solidFill>
                <a:latin typeface="+mj-lt"/>
              </a:rPr>
              <a:t>ÇOCUK HAKLARI</a:t>
            </a:r>
            <a:endParaRPr lang="en-US" sz="2000" b="1" u="sng" dirty="0">
              <a:solidFill>
                <a:srgbClr val="FFFFFF"/>
              </a:solidFill>
              <a:latin typeface="+mj-lt"/>
            </a:endParaRPr>
          </a:p>
          <a:p>
            <a:pPr marL="0" indent="0">
              <a:buNone/>
            </a:pPr>
            <a:endParaRPr lang="en-US" sz="2000" b="1" u="sng" dirty="0">
              <a:solidFill>
                <a:srgbClr val="FFFFFF"/>
              </a:solidFill>
              <a:latin typeface="+mj-lt"/>
            </a:endParaRPr>
          </a:p>
          <a:p>
            <a:pPr marL="0" indent="0">
              <a:buNone/>
            </a:pPr>
            <a:r>
              <a:rPr lang="en-US" sz="2000" dirty="0" err="1">
                <a:solidFill>
                  <a:srgbClr val="FFFFFF"/>
                </a:solidFill>
                <a:latin typeface="+mj-lt"/>
              </a:rPr>
              <a:t>Çocuk</a:t>
            </a:r>
            <a:r>
              <a:rPr lang="en-US" sz="2000" dirty="0">
                <a:solidFill>
                  <a:srgbClr val="FFFFFF"/>
                </a:solidFill>
                <a:latin typeface="+mj-lt"/>
              </a:rPr>
              <a:t> </a:t>
            </a:r>
            <a:r>
              <a:rPr lang="en-US" sz="2000" dirty="0" err="1">
                <a:solidFill>
                  <a:srgbClr val="FFFFFF"/>
                </a:solidFill>
                <a:latin typeface="+mj-lt"/>
              </a:rPr>
              <a:t>hakları</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dünyada</a:t>
            </a:r>
            <a:r>
              <a:rPr lang="en-US" sz="2000" dirty="0">
                <a:solidFill>
                  <a:srgbClr val="FFFFFF"/>
                </a:solidFill>
                <a:latin typeface="+mj-lt"/>
              </a:rPr>
              <a:t> </a:t>
            </a:r>
            <a:r>
              <a:rPr lang="en-US" sz="2000" dirty="0" err="1">
                <a:solidFill>
                  <a:srgbClr val="FFFFFF"/>
                </a:solidFill>
                <a:latin typeface="+mj-lt"/>
              </a:rPr>
              <a:t>çocukların</a:t>
            </a:r>
            <a:r>
              <a:rPr lang="en-US" sz="2000" dirty="0">
                <a:solidFill>
                  <a:srgbClr val="FFFFFF"/>
                </a:solidFill>
                <a:latin typeface="+mj-lt"/>
              </a:rPr>
              <a:t> </a:t>
            </a:r>
            <a:r>
              <a:rPr lang="en-US" sz="2000" dirty="0" err="1">
                <a:solidFill>
                  <a:srgbClr val="FFFFFF"/>
                </a:solidFill>
                <a:latin typeface="+mj-lt"/>
              </a:rPr>
              <a:t>sahip</a:t>
            </a:r>
            <a:r>
              <a:rPr lang="en-US" sz="2000" dirty="0">
                <a:solidFill>
                  <a:srgbClr val="FFFFFF"/>
                </a:solidFill>
                <a:latin typeface="+mj-lt"/>
              </a:rPr>
              <a:t> </a:t>
            </a:r>
            <a:r>
              <a:rPr lang="en-US" sz="2000" dirty="0" err="1">
                <a:solidFill>
                  <a:srgbClr val="FFFFFF"/>
                </a:solidFill>
                <a:latin typeface="+mj-lt"/>
              </a:rPr>
              <a:t>olduğu</a:t>
            </a:r>
            <a:r>
              <a:rPr lang="en-US" sz="2000" dirty="0">
                <a:solidFill>
                  <a:srgbClr val="FFFFFF"/>
                </a:solidFill>
                <a:latin typeface="+mj-lt"/>
              </a:rPr>
              <a:t> </a:t>
            </a:r>
            <a:r>
              <a:rPr lang="en-US" sz="2000" dirty="0" err="1">
                <a:solidFill>
                  <a:srgbClr val="FFFFFF"/>
                </a:solidFill>
                <a:latin typeface="+mj-lt"/>
              </a:rPr>
              <a:t>hakları</a:t>
            </a:r>
            <a:r>
              <a:rPr lang="en-US" sz="2000" dirty="0">
                <a:solidFill>
                  <a:srgbClr val="FFFFFF"/>
                </a:solidFill>
                <a:latin typeface="+mj-lt"/>
              </a:rPr>
              <a:t> </a:t>
            </a:r>
            <a:r>
              <a:rPr lang="en-US" sz="2000" dirty="0" err="1">
                <a:solidFill>
                  <a:srgbClr val="FFFFFF"/>
                </a:solidFill>
                <a:latin typeface="+mj-lt"/>
              </a:rPr>
              <a:t>tanımlayan</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çocukların</a:t>
            </a:r>
            <a:r>
              <a:rPr lang="en-US" sz="2000" dirty="0">
                <a:solidFill>
                  <a:srgbClr val="FFFFFF"/>
                </a:solidFill>
                <a:latin typeface="+mj-lt"/>
              </a:rPr>
              <a:t> </a:t>
            </a:r>
            <a:r>
              <a:rPr lang="en-US" sz="2000" dirty="0" err="1">
                <a:solidFill>
                  <a:srgbClr val="FFFFFF"/>
                </a:solidFill>
                <a:latin typeface="+mj-lt"/>
              </a:rPr>
              <a:t>sahip</a:t>
            </a:r>
            <a:r>
              <a:rPr lang="en-US" sz="2000" dirty="0">
                <a:solidFill>
                  <a:srgbClr val="FFFFFF"/>
                </a:solidFill>
                <a:latin typeface="+mj-lt"/>
              </a:rPr>
              <a:t> </a:t>
            </a:r>
            <a:r>
              <a:rPr lang="en-US" sz="2000" dirty="0" err="1">
                <a:solidFill>
                  <a:srgbClr val="FFFFFF"/>
                </a:solidFill>
                <a:latin typeface="+mj-lt"/>
              </a:rPr>
              <a:t>olduğu</a:t>
            </a:r>
            <a:r>
              <a:rPr lang="en-US" sz="2000" dirty="0">
                <a:solidFill>
                  <a:srgbClr val="FFFFFF"/>
                </a:solidFill>
                <a:latin typeface="+mj-lt"/>
              </a:rPr>
              <a:t> </a:t>
            </a:r>
            <a:r>
              <a:rPr lang="en-US" sz="2000" dirty="0" err="1">
                <a:solidFill>
                  <a:srgbClr val="FFFFFF"/>
                </a:solidFill>
                <a:latin typeface="+mj-lt"/>
              </a:rPr>
              <a:t>hakların</a:t>
            </a:r>
            <a:r>
              <a:rPr lang="en-US" sz="2000" dirty="0">
                <a:solidFill>
                  <a:srgbClr val="FFFFFF"/>
                </a:solidFill>
                <a:latin typeface="+mj-lt"/>
              </a:rPr>
              <a:t> </a:t>
            </a:r>
            <a:r>
              <a:rPr lang="en-US" sz="2000" dirty="0" err="1">
                <a:solidFill>
                  <a:srgbClr val="FFFFFF"/>
                </a:solidFill>
                <a:latin typeface="+mj-lt"/>
              </a:rPr>
              <a:t>korunmasına</a:t>
            </a:r>
            <a:r>
              <a:rPr lang="en-US" sz="2000" dirty="0">
                <a:solidFill>
                  <a:srgbClr val="FFFFFF"/>
                </a:solidFill>
                <a:latin typeface="+mj-lt"/>
              </a:rPr>
              <a:t> </a:t>
            </a:r>
            <a:r>
              <a:rPr lang="en-US" sz="2000" dirty="0" err="1">
                <a:solidFill>
                  <a:srgbClr val="FFFFFF"/>
                </a:solidFill>
                <a:latin typeface="+mj-lt"/>
              </a:rPr>
              <a:t>yönelik</a:t>
            </a:r>
            <a:r>
              <a:rPr lang="en-US" sz="2000" dirty="0">
                <a:solidFill>
                  <a:srgbClr val="FFFFFF"/>
                </a:solidFill>
                <a:latin typeface="+mj-lt"/>
              </a:rPr>
              <a:t> </a:t>
            </a:r>
            <a:r>
              <a:rPr lang="en-US" sz="2000" dirty="0" err="1">
                <a:solidFill>
                  <a:srgbClr val="FFFFFF"/>
                </a:solidFill>
                <a:latin typeface="+mj-lt"/>
              </a:rPr>
              <a:t>atılmış</a:t>
            </a:r>
            <a:r>
              <a:rPr lang="en-US" sz="2000" dirty="0">
                <a:solidFill>
                  <a:srgbClr val="FFFFFF"/>
                </a:solidFill>
                <a:latin typeface="+mj-lt"/>
              </a:rPr>
              <a:t> </a:t>
            </a:r>
            <a:r>
              <a:rPr lang="en-US" sz="2000" dirty="0" err="1">
                <a:solidFill>
                  <a:srgbClr val="FFFFFF"/>
                </a:solidFill>
                <a:latin typeface="+mj-lt"/>
              </a:rPr>
              <a:t>adımlardır</a:t>
            </a:r>
            <a:r>
              <a:rPr lang="en-US" sz="2000" dirty="0">
                <a:solidFill>
                  <a:srgbClr val="FFFFFF"/>
                </a:solidFill>
                <a:latin typeface="+mj-lt"/>
              </a:rPr>
              <a:t>. Her </a:t>
            </a:r>
            <a:r>
              <a:rPr lang="en-US" sz="2000" dirty="0" err="1">
                <a:solidFill>
                  <a:srgbClr val="FFFFFF"/>
                </a:solidFill>
                <a:latin typeface="+mj-lt"/>
              </a:rPr>
              <a:t>çocuk</a:t>
            </a:r>
            <a:r>
              <a:rPr lang="en-US" sz="2000" dirty="0">
                <a:solidFill>
                  <a:srgbClr val="FFFFFF"/>
                </a:solidFill>
                <a:latin typeface="+mj-lt"/>
              </a:rPr>
              <a:t>, </a:t>
            </a:r>
            <a:r>
              <a:rPr lang="en-US" sz="2000" dirty="0" err="1">
                <a:solidFill>
                  <a:srgbClr val="FFFFFF"/>
                </a:solidFill>
                <a:latin typeface="+mj-lt"/>
              </a:rPr>
              <a:t>doğduğu</a:t>
            </a:r>
            <a:r>
              <a:rPr lang="en-US" sz="2000" dirty="0">
                <a:solidFill>
                  <a:srgbClr val="FFFFFF"/>
                </a:solidFill>
                <a:latin typeface="+mj-lt"/>
              </a:rPr>
              <a:t> </a:t>
            </a:r>
            <a:r>
              <a:rPr lang="en-US" sz="2000" dirty="0" err="1">
                <a:solidFill>
                  <a:srgbClr val="FFFFFF"/>
                </a:solidFill>
                <a:latin typeface="+mj-lt"/>
              </a:rPr>
              <a:t>andan</a:t>
            </a:r>
            <a:r>
              <a:rPr lang="en-US" sz="2000" dirty="0">
                <a:solidFill>
                  <a:srgbClr val="FFFFFF"/>
                </a:solidFill>
                <a:latin typeface="+mj-lt"/>
              </a:rPr>
              <a:t> </a:t>
            </a:r>
            <a:r>
              <a:rPr lang="en-US" sz="2000" dirty="0" err="1">
                <a:solidFill>
                  <a:srgbClr val="FFFFFF"/>
                </a:solidFill>
                <a:latin typeface="+mj-lt"/>
              </a:rPr>
              <a:t>itibaren</a:t>
            </a:r>
            <a:r>
              <a:rPr lang="en-US" sz="2000" dirty="0">
                <a:solidFill>
                  <a:srgbClr val="FFFFFF"/>
                </a:solidFill>
                <a:latin typeface="+mj-lt"/>
              </a:rPr>
              <a:t> </a:t>
            </a:r>
            <a:r>
              <a:rPr lang="en-US" sz="2000" dirty="0" err="1">
                <a:solidFill>
                  <a:srgbClr val="FFFFFF"/>
                </a:solidFill>
                <a:latin typeface="+mj-lt"/>
              </a:rPr>
              <a:t>eğitim</a:t>
            </a:r>
            <a:r>
              <a:rPr lang="en-US" sz="2000" dirty="0">
                <a:solidFill>
                  <a:srgbClr val="FFFFFF"/>
                </a:solidFill>
                <a:latin typeface="+mj-lt"/>
              </a:rPr>
              <a:t>, </a:t>
            </a:r>
            <a:r>
              <a:rPr lang="en-US" sz="2000" dirty="0" err="1">
                <a:solidFill>
                  <a:srgbClr val="FFFFFF"/>
                </a:solidFill>
                <a:latin typeface="+mj-lt"/>
              </a:rPr>
              <a:t>sağlık</a:t>
            </a:r>
            <a:r>
              <a:rPr lang="en-US" sz="2000" dirty="0">
                <a:solidFill>
                  <a:srgbClr val="FFFFFF"/>
                </a:solidFill>
                <a:latin typeface="+mj-lt"/>
              </a:rPr>
              <a:t>, </a:t>
            </a:r>
            <a:r>
              <a:rPr lang="en-US" sz="2000" dirty="0" err="1">
                <a:solidFill>
                  <a:srgbClr val="FFFFFF"/>
                </a:solidFill>
                <a:latin typeface="+mj-lt"/>
              </a:rPr>
              <a:t>yaşama</a:t>
            </a:r>
            <a:r>
              <a:rPr lang="en-US" sz="2000" dirty="0">
                <a:solidFill>
                  <a:srgbClr val="FFFFFF"/>
                </a:solidFill>
                <a:latin typeface="+mj-lt"/>
              </a:rPr>
              <a:t>, </a:t>
            </a:r>
            <a:r>
              <a:rPr lang="en-US" sz="2000" dirty="0" err="1">
                <a:solidFill>
                  <a:srgbClr val="FFFFFF"/>
                </a:solidFill>
                <a:latin typeface="+mj-lt"/>
              </a:rPr>
              <a:t>barınma</a:t>
            </a:r>
            <a:r>
              <a:rPr lang="en-US" sz="2000" dirty="0">
                <a:solidFill>
                  <a:srgbClr val="FFFFFF"/>
                </a:solidFill>
                <a:latin typeface="+mj-lt"/>
              </a:rPr>
              <a:t>, </a:t>
            </a:r>
            <a:r>
              <a:rPr lang="en-US" sz="2000" dirty="0" err="1">
                <a:solidFill>
                  <a:srgbClr val="FFFFFF"/>
                </a:solidFill>
                <a:latin typeface="+mj-lt"/>
              </a:rPr>
              <a:t>cinsel</a:t>
            </a:r>
            <a:r>
              <a:rPr lang="en-US" sz="2000" dirty="0">
                <a:solidFill>
                  <a:srgbClr val="FFFFFF"/>
                </a:solidFill>
                <a:latin typeface="+mj-lt"/>
              </a:rPr>
              <a:t> </a:t>
            </a:r>
            <a:r>
              <a:rPr lang="en-US" sz="2000" dirty="0" err="1">
                <a:solidFill>
                  <a:srgbClr val="FFFFFF"/>
                </a:solidFill>
                <a:latin typeface="+mj-lt"/>
              </a:rPr>
              <a:t>ya</a:t>
            </a:r>
            <a:r>
              <a:rPr lang="en-US" sz="2000" dirty="0">
                <a:solidFill>
                  <a:srgbClr val="FFFFFF"/>
                </a:solidFill>
                <a:latin typeface="+mj-lt"/>
              </a:rPr>
              <a:t> da </a:t>
            </a:r>
            <a:r>
              <a:rPr lang="en-US" sz="2000" dirty="0" err="1">
                <a:solidFill>
                  <a:srgbClr val="FFFFFF"/>
                </a:solidFill>
                <a:latin typeface="+mj-lt"/>
              </a:rPr>
              <a:t>psikolojik</a:t>
            </a:r>
            <a:r>
              <a:rPr lang="en-US" sz="2000" dirty="0">
                <a:solidFill>
                  <a:srgbClr val="FFFFFF"/>
                </a:solidFill>
                <a:latin typeface="+mj-lt"/>
              </a:rPr>
              <a:t> </a:t>
            </a:r>
            <a:r>
              <a:rPr lang="en-US" sz="2000" dirty="0" err="1">
                <a:solidFill>
                  <a:srgbClr val="FFFFFF"/>
                </a:solidFill>
                <a:latin typeface="+mj-lt"/>
              </a:rPr>
              <a:t>sömürüye</a:t>
            </a:r>
            <a:r>
              <a:rPr lang="en-US" sz="2000" dirty="0">
                <a:solidFill>
                  <a:srgbClr val="FFFFFF"/>
                </a:solidFill>
                <a:latin typeface="+mj-lt"/>
              </a:rPr>
              <a:t> </a:t>
            </a:r>
            <a:r>
              <a:rPr lang="en-US" sz="2000" dirty="0" err="1">
                <a:solidFill>
                  <a:srgbClr val="FFFFFF"/>
                </a:solidFill>
                <a:latin typeface="+mj-lt"/>
              </a:rPr>
              <a:t>karşı</a:t>
            </a:r>
            <a:r>
              <a:rPr lang="en-US" sz="2000" dirty="0">
                <a:solidFill>
                  <a:srgbClr val="FFFFFF"/>
                </a:solidFill>
                <a:latin typeface="+mj-lt"/>
              </a:rPr>
              <a:t> </a:t>
            </a:r>
            <a:r>
              <a:rPr lang="en-US" sz="2000" dirty="0" err="1">
                <a:solidFill>
                  <a:srgbClr val="FFFFFF"/>
                </a:solidFill>
                <a:latin typeface="+mj-lt"/>
              </a:rPr>
              <a:t>korunma</a:t>
            </a:r>
            <a:r>
              <a:rPr lang="en-US" sz="2000" dirty="0">
                <a:solidFill>
                  <a:srgbClr val="FFFFFF"/>
                </a:solidFill>
                <a:latin typeface="+mj-lt"/>
              </a:rPr>
              <a:t> </a:t>
            </a:r>
            <a:r>
              <a:rPr lang="en-US" sz="2000" dirty="0" err="1">
                <a:solidFill>
                  <a:srgbClr val="FFFFFF"/>
                </a:solidFill>
                <a:latin typeface="+mj-lt"/>
              </a:rPr>
              <a:t>gibi</a:t>
            </a:r>
            <a:r>
              <a:rPr lang="en-US" sz="2000" dirty="0">
                <a:solidFill>
                  <a:srgbClr val="FFFFFF"/>
                </a:solidFill>
                <a:latin typeface="+mj-lt"/>
              </a:rPr>
              <a:t> </a:t>
            </a:r>
            <a:r>
              <a:rPr lang="en-US" sz="2000" dirty="0" err="1">
                <a:solidFill>
                  <a:srgbClr val="FFFFFF"/>
                </a:solidFill>
                <a:latin typeface="+mj-lt"/>
              </a:rPr>
              <a:t>haklara</a:t>
            </a:r>
            <a:r>
              <a:rPr lang="en-US" sz="2000" dirty="0">
                <a:solidFill>
                  <a:srgbClr val="FFFFFF"/>
                </a:solidFill>
                <a:latin typeface="+mj-lt"/>
              </a:rPr>
              <a:t> </a:t>
            </a:r>
            <a:r>
              <a:rPr lang="en-US" sz="2000" dirty="0" err="1">
                <a:solidFill>
                  <a:srgbClr val="FFFFFF"/>
                </a:solidFill>
                <a:latin typeface="+mj-lt"/>
              </a:rPr>
              <a:t>sahiptir</a:t>
            </a:r>
            <a:r>
              <a:rPr lang="en-US" sz="2000" dirty="0">
                <a:solidFill>
                  <a:srgbClr val="FFFFFF"/>
                </a:solidFill>
                <a:latin typeface="+mj-lt"/>
              </a:rPr>
              <a:t>. </a:t>
            </a:r>
            <a:r>
              <a:rPr lang="en-US" sz="2000" dirty="0" err="1">
                <a:solidFill>
                  <a:srgbClr val="FFFFFF"/>
                </a:solidFill>
                <a:latin typeface="+mj-lt"/>
              </a:rPr>
              <a:t>Ayrıca</a:t>
            </a:r>
            <a:r>
              <a:rPr lang="en-US" sz="2000" dirty="0">
                <a:solidFill>
                  <a:srgbClr val="FFFFFF"/>
                </a:solidFill>
                <a:latin typeface="+mj-lt"/>
              </a:rPr>
              <a:t> </a:t>
            </a:r>
            <a:r>
              <a:rPr lang="en-US" sz="2000" dirty="0" err="1">
                <a:solidFill>
                  <a:srgbClr val="FFFFFF"/>
                </a:solidFill>
                <a:latin typeface="+mj-lt"/>
              </a:rPr>
              <a:t>çocuklar</a:t>
            </a:r>
            <a:r>
              <a:rPr lang="en-US" sz="2000" dirty="0">
                <a:solidFill>
                  <a:srgbClr val="FFFFFF"/>
                </a:solidFill>
                <a:latin typeface="+mj-lt"/>
              </a:rPr>
              <a:t>, </a:t>
            </a:r>
            <a:r>
              <a:rPr lang="en-US" sz="2000" dirty="0" err="1">
                <a:solidFill>
                  <a:srgbClr val="FFFFFF"/>
                </a:solidFill>
                <a:latin typeface="+mj-lt"/>
              </a:rPr>
              <a:t>yetişkinler</a:t>
            </a:r>
            <a:r>
              <a:rPr lang="en-US" sz="2000" dirty="0">
                <a:solidFill>
                  <a:srgbClr val="FFFFFF"/>
                </a:solidFill>
                <a:latin typeface="+mj-lt"/>
              </a:rPr>
              <a:t> </a:t>
            </a:r>
            <a:r>
              <a:rPr lang="en-US" sz="2000" dirty="0" err="1">
                <a:solidFill>
                  <a:srgbClr val="FFFFFF"/>
                </a:solidFill>
                <a:latin typeface="+mj-lt"/>
              </a:rPr>
              <a:t>ya</a:t>
            </a:r>
            <a:r>
              <a:rPr lang="en-US" sz="2000" dirty="0">
                <a:solidFill>
                  <a:srgbClr val="FFFFFF"/>
                </a:solidFill>
                <a:latin typeface="+mj-lt"/>
              </a:rPr>
              <a:t> da </a:t>
            </a:r>
            <a:r>
              <a:rPr lang="en-US" sz="2000" dirty="0" err="1">
                <a:solidFill>
                  <a:srgbClr val="FFFFFF"/>
                </a:solidFill>
                <a:latin typeface="+mj-lt"/>
              </a:rPr>
              <a:t>diğer</a:t>
            </a:r>
            <a:r>
              <a:rPr lang="en-US" sz="2000" dirty="0">
                <a:solidFill>
                  <a:srgbClr val="FFFFFF"/>
                </a:solidFill>
                <a:latin typeface="+mj-lt"/>
              </a:rPr>
              <a:t> </a:t>
            </a:r>
            <a:r>
              <a:rPr lang="en-US" sz="2000" dirty="0" err="1">
                <a:solidFill>
                  <a:srgbClr val="FFFFFF"/>
                </a:solidFill>
                <a:latin typeface="+mj-lt"/>
              </a:rPr>
              <a:t>çocuklar</a:t>
            </a:r>
            <a:r>
              <a:rPr lang="en-US" sz="2000" dirty="0">
                <a:solidFill>
                  <a:srgbClr val="FFFFFF"/>
                </a:solidFill>
                <a:latin typeface="+mj-lt"/>
              </a:rPr>
              <a:t> </a:t>
            </a:r>
            <a:r>
              <a:rPr lang="en-US" sz="2000" dirty="0" err="1">
                <a:solidFill>
                  <a:srgbClr val="FFFFFF"/>
                </a:solidFill>
                <a:latin typeface="+mj-lt"/>
              </a:rPr>
              <a:t>karşısında</a:t>
            </a:r>
            <a:r>
              <a:rPr lang="en-US" sz="2000" dirty="0">
                <a:solidFill>
                  <a:srgbClr val="FFFFFF"/>
                </a:solidFill>
                <a:latin typeface="+mj-lt"/>
              </a:rPr>
              <a:t> </a:t>
            </a:r>
            <a:r>
              <a:rPr lang="en-US" sz="2000" dirty="0" err="1">
                <a:solidFill>
                  <a:srgbClr val="FFFFFF"/>
                </a:solidFill>
                <a:latin typeface="+mj-lt"/>
              </a:rPr>
              <a:t>savunmasızdır</a:t>
            </a:r>
            <a:r>
              <a:rPr lang="en-US" sz="2000" dirty="0">
                <a:solidFill>
                  <a:srgbClr val="FFFFFF"/>
                </a:solidFill>
                <a:latin typeface="+mj-lt"/>
              </a:rPr>
              <a:t>. Bu </a:t>
            </a:r>
            <a:r>
              <a:rPr lang="en-US" sz="2000" dirty="0" err="1">
                <a:solidFill>
                  <a:srgbClr val="FFFFFF"/>
                </a:solidFill>
                <a:latin typeface="+mj-lt"/>
              </a:rPr>
              <a:t>nedenle</a:t>
            </a:r>
            <a:r>
              <a:rPr lang="en-US" sz="2000" dirty="0">
                <a:solidFill>
                  <a:srgbClr val="FFFFFF"/>
                </a:solidFill>
                <a:latin typeface="+mj-lt"/>
              </a:rPr>
              <a:t> </a:t>
            </a:r>
            <a:r>
              <a:rPr lang="en-US" sz="2000" dirty="0" err="1">
                <a:solidFill>
                  <a:srgbClr val="FFFFFF"/>
                </a:solidFill>
                <a:latin typeface="+mj-lt"/>
              </a:rPr>
              <a:t>çocuklara</a:t>
            </a:r>
            <a:r>
              <a:rPr lang="en-US" sz="2000" dirty="0">
                <a:solidFill>
                  <a:srgbClr val="FFFFFF"/>
                </a:solidFill>
                <a:latin typeface="+mj-lt"/>
              </a:rPr>
              <a:t> </a:t>
            </a:r>
            <a:r>
              <a:rPr lang="en-US" sz="2000" dirty="0" err="1">
                <a:solidFill>
                  <a:srgbClr val="FFFFFF"/>
                </a:solidFill>
                <a:latin typeface="+mj-lt"/>
              </a:rPr>
              <a:t>bazı</a:t>
            </a:r>
            <a:r>
              <a:rPr lang="en-US" sz="2000" dirty="0">
                <a:solidFill>
                  <a:srgbClr val="FFFFFF"/>
                </a:solidFill>
                <a:latin typeface="+mj-lt"/>
              </a:rPr>
              <a:t> </a:t>
            </a:r>
            <a:r>
              <a:rPr lang="en-US" sz="2000" dirty="0" err="1">
                <a:solidFill>
                  <a:srgbClr val="FFFFFF"/>
                </a:solidFill>
                <a:latin typeface="+mj-lt"/>
              </a:rPr>
              <a:t>hakların</a:t>
            </a:r>
            <a:r>
              <a:rPr lang="en-US" sz="2000" dirty="0">
                <a:solidFill>
                  <a:srgbClr val="FFFFFF"/>
                </a:solidFill>
                <a:latin typeface="+mj-lt"/>
              </a:rPr>
              <a:t> </a:t>
            </a:r>
            <a:r>
              <a:rPr lang="en-US" sz="2000" dirty="0" err="1">
                <a:solidFill>
                  <a:srgbClr val="FFFFFF"/>
                </a:solidFill>
                <a:latin typeface="+mj-lt"/>
              </a:rPr>
              <a:t>verilmesi</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bu</a:t>
            </a:r>
            <a:r>
              <a:rPr lang="en-US" sz="2000" dirty="0">
                <a:solidFill>
                  <a:srgbClr val="FFFFFF"/>
                </a:solidFill>
                <a:latin typeface="+mj-lt"/>
              </a:rPr>
              <a:t> </a:t>
            </a:r>
            <a:r>
              <a:rPr lang="en-US" sz="2000" dirty="0" err="1">
                <a:solidFill>
                  <a:srgbClr val="FFFFFF"/>
                </a:solidFill>
                <a:latin typeface="+mj-lt"/>
              </a:rPr>
              <a:t>hakların</a:t>
            </a:r>
            <a:r>
              <a:rPr lang="en-US" sz="2000" dirty="0">
                <a:solidFill>
                  <a:srgbClr val="FFFFFF"/>
                </a:solidFill>
                <a:latin typeface="+mj-lt"/>
              </a:rPr>
              <a:t> </a:t>
            </a:r>
            <a:r>
              <a:rPr lang="en-US" sz="2000" dirty="0" err="1">
                <a:solidFill>
                  <a:srgbClr val="FFFFFF"/>
                </a:solidFill>
                <a:latin typeface="+mj-lt"/>
              </a:rPr>
              <a:t>korunması</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çocuklar</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oldukça</a:t>
            </a:r>
            <a:r>
              <a:rPr lang="en-US" sz="2000" dirty="0">
                <a:solidFill>
                  <a:srgbClr val="FFFFFF"/>
                </a:solidFill>
                <a:latin typeface="+mj-lt"/>
              </a:rPr>
              <a:t> </a:t>
            </a:r>
            <a:r>
              <a:rPr lang="en-US" sz="2000" dirty="0" err="1">
                <a:solidFill>
                  <a:srgbClr val="FFFFFF"/>
                </a:solidFill>
                <a:latin typeface="+mj-lt"/>
              </a:rPr>
              <a:t>önemlidir</a:t>
            </a:r>
            <a:r>
              <a:rPr lang="en-US" sz="2000" dirty="0">
                <a:solidFill>
                  <a:srgbClr val="FFFFFF"/>
                </a:solidFill>
                <a:latin typeface="+mj-lt"/>
              </a:rPr>
              <a:t>. </a:t>
            </a:r>
            <a:endParaRPr lang="en-US" sz="2000" dirty="0">
              <a:solidFill>
                <a:srgbClr val="FFFFFF"/>
              </a:solidFill>
              <a:latin typeface="+mj-lt"/>
            </a:endParaRPr>
          </a:p>
          <a:p>
            <a:pPr marL="0" indent="0">
              <a:buNone/>
            </a:pP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Kendi</a:t>
            </a:r>
            <a:r>
              <a:rPr lang="en-US" sz="2000" dirty="0">
                <a:solidFill>
                  <a:srgbClr val="FFFFFF"/>
                </a:solidFill>
                <a:latin typeface="+mj-lt"/>
              </a:rPr>
              <a:t> </a:t>
            </a:r>
            <a:r>
              <a:rPr lang="en-US" sz="2000" dirty="0" err="1">
                <a:solidFill>
                  <a:srgbClr val="FFFFFF"/>
                </a:solidFill>
                <a:latin typeface="+mj-lt"/>
              </a:rPr>
              <a:t>kurumumuzda</a:t>
            </a:r>
            <a:r>
              <a:rPr lang="en-US" sz="2000" dirty="0">
                <a:solidFill>
                  <a:srgbClr val="FFFFFF"/>
                </a:solidFill>
                <a:latin typeface="+mj-lt"/>
              </a:rPr>
              <a:t> </a:t>
            </a:r>
            <a:r>
              <a:rPr lang="en-US" sz="2000" dirty="0" err="1">
                <a:solidFill>
                  <a:srgbClr val="FFFFFF"/>
                </a:solidFill>
                <a:latin typeface="+mj-lt"/>
              </a:rPr>
              <a:t>çocuk</a:t>
            </a:r>
            <a:r>
              <a:rPr lang="en-US" sz="2000" dirty="0">
                <a:solidFill>
                  <a:srgbClr val="FFFFFF"/>
                </a:solidFill>
                <a:latin typeface="+mj-lt"/>
              </a:rPr>
              <a:t> </a:t>
            </a:r>
            <a:r>
              <a:rPr lang="en-US" sz="2000" dirty="0" err="1">
                <a:solidFill>
                  <a:srgbClr val="FFFFFF"/>
                </a:solidFill>
                <a:latin typeface="+mj-lt"/>
              </a:rPr>
              <a:t>işçi</a:t>
            </a:r>
            <a:r>
              <a:rPr lang="en-US" sz="2000" dirty="0">
                <a:solidFill>
                  <a:srgbClr val="FFFFFF"/>
                </a:solidFill>
                <a:latin typeface="+mj-lt"/>
              </a:rPr>
              <a:t> </a:t>
            </a:r>
            <a:r>
              <a:rPr lang="en-US" sz="2000" dirty="0" err="1">
                <a:solidFill>
                  <a:srgbClr val="FFFFFF"/>
                </a:solidFill>
                <a:latin typeface="+mj-lt"/>
              </a:rPr>
              <a:t>çalıştırılmasına</a:t>
            </a:r>
            <a:r>
              <a:rPr lang="en-US" sz="2000" dirty="0">
                <a:solidFill>
                  <a:srgbClr val="FFFFFF"/>
                </a:solidFill>
                <a:latin typeface="+mj-lt"/>
              </a:rPr>
              <a:t> </a:t>
            </a:r>
            <a:r>
              <a:rPr lang="en-US" sz="2000" dirty="0" err="1">
                <a:solidFill>
                  <a:srgbClr val="FFFFFF"/>
                </a:solidFill>
                <a:latin typeface="+mj-lt"/>
              </a:rPr>
              <a:t>izin</a:t>
            </a:r>
            <a:r>
              <a:rPr lang="en-US" sz="2000" dirty="0">
                <a:solidFill>
                  <a:srgbClr val="FFFFFF"/>
                </a:solidFill>
                <a:latin typeface="+mj-lt"/>
              </a:rPr>
              <a:t> </a:t>
            </a:r>
            <a:r>
              <a:rPr lang="en-US" sz="2000" dirty="0" err="1">
                <a:solidFill>
                  <a:srgbClr val="FFFFFF"/>
                </a:solidFill>
                <a:latin typeface="+mj-lt"/>
              </a:rPr>
              <a:t>vermez</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çözüm</a:t>
            </a:r>
            <a:r>
              <a:rPr lang="en-US" sz="2000" dirty="0">
                <a:solidFill>
                  <a:srgbClr val="FFFFFF"/>
                </a:solidFill>
                <a:latin typeface="+mj-lt"/>
              </a:rPr>
              <a:t> </a:t>
            </a:r>
            <a:r>
              <a:rPr lang="en-US" sz="2000" dirty="0" err="1">
                <a:solidFill>
                  <a:srgbClr val="FFFFFF"/>
                </a:solidFill>
                <a:latin typeface="+mj-lt"/>
              </a:rPr>
              <a:t>ortaklarımızdan</a:t>
            </a:r>
            <a:r>
              <a:rPr lang="en-US" sz="2000" dirty="0">
                <a:solidFill>
                  <a:srgbClr val="FFFFFF"/>
                </a:solidFill>
                <a:latin typeface="+mj-lt"/>
              </a:rPr>
              <a:t> da </a:t>
            </a:r>
            <a:r>
              <a:rPr lang="en-US" sz="2000" dirty="0" err="1">
                <a:solidFill>
                  <a:srgbClr val="FFFFFF"/>
                </a:solidFill>
                <a:latin typeface="+mj-lt"/>
              </a:rPr>
              <a:t>aynı</a:t>
            </a:r>
            <a:r>
              <a:rPr lang="en-US" sz="2000" dirty="0">
                <a:solidFill>
                  <a:srgbClr val="FFFFFF"/>
                </a:solidFill>
                <a:latin typeface="+mj-lt"/>
              </a:rPr>
              <a:t> </a:t>
            </a:r>
            <a:r>
              <a:rPr lang="en-US" sz="2000" dirty="0" err="1">
                <a:solidFill>
                  <a:srgbClr val="FFFFFF"/>
                </a:solidFill>
                <a:latin typeface="+mj-lt"/>
              </a:rPr>
              <a:t>hassasiyeti</a:t>
            </a:r>
            <a:r>
              <a:rPr lang="en-US" sz="2000" dirty="0">
                <a:solidFill>
                  <a:srgbClr val="FFFFFF"/>
                </a:solidFill>
                <a:latin typeface="+mj-lt"/>
              </a:rPr>
              <a:t> </a:t>
            </a:r>
            <a:r>
              <a:rPr lang="en-US" sz="2000" dirty="0" err="1">
                <a:solidFill>
                  <a:srgbClr val="FFFFFF"/>
                </a:solidFill>
                <a:latin typeface="+mj-lt"/>
              </a:rPr>
              <a:t>bekleriz</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Çocukların</a:t>
            </a:r>
            <a:r>
              <a:rPr lang="en-US" sz="2000" dirty="0">
                <a:solidFill>
                  <a:srgbClr val="FFFFFF"/>
                </a:solidFill>
                <a:latin typeface="+mj-lt"/>
              </a:rPr>
              <a:t> </a:t>
            </a:r>
            <a:r>
              <a:rPr lang="en-US" sz="2000" dirty="0" err="1">
                <a:solidFill>
                  <a:srgbClr val="FFFFFF"/>
                </a:solidFill>
                <a:latin typeface="+mj-lt"/>
              </a:rPr>
              <a:t>katıldıkları</a:t>
            </a:r>
            <a:r>
              <a:rPr lang="en-US" sz="2000" dirty="0">
                <a:solidFill>
                  <a:srgbClr val="FFFFFF"/>
                </a:solidFill>
                <a:latin typeface="+mj-lt"/>
              </a:rPr>
              <a:t> </a:t>
            </a:r>
            <a:r>
              <a:rPr lang="en-US" sz="2000" dirty="0" err="1">
                <a:solidFill>
                  <a:srgbClr val="FFFFFF"/>
                </a:solidFill>
                <a:latin typeface="+mj-lt"/>
              </a:rPr>
              <a:t>aktivitelerde</a:t>
            </a:r>
            <a:r>
              <a:rPr lang="en-US" sz="2000" dirty="0">
                <a:solidFill>
                  <a:srgbClr val="FFFFFF"/>
                </a:solidFill>
                <a:latin typeface="+mj-lt"/>
              </a:rPr>
              <a:t> </a:t>
            </a:r>
            <a:r>
              <a:rPr lang="en-US" sz="2000" dirty="0" err="1">
                <a:solidFill>
                  <a:srgbClr val="FFFFFF"/>
                </a:solidFill>
                <a:latin typeface="+mj-lt"/>
              </a:rPr>
              <a:t>ailelerinin</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tr-TR" sz="2000" dirty="0">
                <a:solidFill>
                  <a:srgbClr val="FFFFFF"/>
                </a:solidFill>
                <a:latin typeface="+mj-lt"/>
              </a:rPr>
              <a:t>personellerimizin</a:t>
            </a:r>
            <a:r>
              <a:rPr lang="en-US" sz="2000" dirty="0">
                <a:solidFill>
                  <a:srgbClr val="FFFFFF"/>
                </a:solidFill>
                <a:latin typeface="+mj-lt"/>
              </a:rPr>
              <a:t> </a:t>
            </a:r>
            <a:r>
              <a:rPr lang="en-US" sz="2000" dirty="0" err="1">
                <a:solidFill>
                  <a:srgbClr val="FFFFFF"/>
                </a:solidFill>
                <a:latin typeface="+mj-lt"/>
              </a:rPr>
              <a:t>gözetimi</a:t>
            </a:r>
            <a:r>
              <a:rPr lang="en-US" sz="2000" dirty="0">
                <a:solidFill>
                  <a:srgbClr val="FFFFFF"/>
                </a:solidFill>
                <a:latin typeface="+mj-lt"/>
              </a:rPr>
              <a:t> </a:t>
            </a:r>
            <a:r>
              <a:rPr lang="en-US" sz="2000" dirty="0" err="1">
                <a:solidFill>
                  <a:srgbClr val="FFFFFF"/>
                </a:solidFill>
                <a:latin typeface="+mj-lt"/>
              </a:rPr>
              <a:t>altında</a:t>
            </a:r>
            <a:r>
              <a:rPr lang="en-US" sz="2000" dirty="0">
                <a:solidFill>
                  <a:srgbClr val="FFFFFF"/>
                </a:solidFill>
                <a:latin typeface="+mj-lt"/>
              </a:rPr>
              <a:t> </a:t>
            </a:r>
            <a:r>
              <a:rPr lang="en-US" sz="2000" dirty="0" err="1">
                <a:solidFill>
                  <a:srgbClr val="FFFFFF"/>
                </a:solidFill>
                <a:latin typeface="+mj-lt"/>
              </a:rPr>
              <a:t>olduklarından</a:t>
            </a:r>
            <a:r>
              <a:rPr lang="en-US" sz="2000" dirty="0">
                <a:solidFill>
                  <a:srgbClr val="FFFFFF"/>
                </a:solidFill>
                <a:latin typeface="+mj-lt"/>
              </a:rPr>
              <a:t> </a:t>
            </a:r>
            <a:r>
              <a:rPr lang="en-US" sz="2000" dirty="0" err="1">
                <a:solidFill>
                  <a:srgbClr val="FFFFFF"/>
                </a:solidFill>
                <a:latin typeface="+mj-lt"/>
              </a:rPr>
              <a:t>emin</a:t>
            </a:r>
            <a:r>
              <a:rPr lang="en-US" sz="2000" dirty="0">
                <a:solidFill>
                  <a:srgbClr val="FFFFFF"/>
                </a:solidFill>
                <a:latin typeface="+mj-lt"/>
              </a:rPr>
              <a:t> </a:t>
            </a:r>
            <a:r>
              <a:rPr lang="en-US" sz="2000" dirty="0" err="1">
                <a:solidFill>
                  <a:srgbClr val="FFFFFF"/>
                </a:solidFill>
                <a:latin typeface="+mj-lt"/>
              </a:rPr>
              <a:t>oluruz</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Çocuk</a:t>
            </a:r>
            <a:r>
              <a:rPr lang="en-US" sz="2000" dirty="0">
                <a:solidFill>
                  <a:srgbClr val="FFFFFF"/>
                </a:solidFill>
                <a:latin typeface="+mj-lt"/>
              </a:rPr>
              <a:t> </a:t>
            </a:r>
            <a:r>
              <a:rPr lang="en-US" sz="2000" dirty="0" err="1">
                <a:solidFill>
                  <a:srgbClr val="FFFFFF"/>
                </a:solidFill>
                <a:latin typeface="+mj-lt"/>
              </a:rPr>
              <a:t>haklarının</a:t>
            </a:r>
            <a:r>
              <a:rPr lang="en-US" sz="2000" dirty="0">
                <a:solidFill>
                  <a:srgbClr val="FFFFFF"/>
                </a:solidFill>
                <a:latin typeface="+mj-lt"/>
              </a:rPr>
              <a:t> </a:t>
            </a:r>
            <a:r>
              <a:rPr lang="en-US" sz="2000" dirty="0" err="1">
                <a:solidFill>
                  <a:srgbClr val="FFFFFF"/>
                </a:solidFill>
                <a:latin typeface="+mj-lt"/>
              </a:rPr>
              <a:t>korunması</a:t>
            </a:r>
            <a:r>
              <a:rPr lang="en-US" sz="2000" dirty="0">
                <a:solidFill>
                  <a:srgbClr val="FFFFFF"/>
                </a:solidFill>
                <a:latin typeface="+mj-lt"/>
              </a:rPr>
              <a:t> </a:t>
            </a:r>
            <a:r>
              <a:rPr lang="en-US" sz="2000" dirty="0" err="1">
                <a:solidFill>
                  <a:srgbClr val="FFFFFF"/>
                </a:solidFill>
                <a:latin typeface="+mj-lt"/>
              </a:rPr>
              <a:t>konusunda</a:t>
            </a:r>
            <a:r>
              <a:rPr lang="en-US" sz="2000" dirty="0">
                <a:solidFill>
                  <a:srgbClr val="FFFFFF"/>
                </a:solidFill>
                <a:latin typeface="+mj-lt"/>
              </a:rPr>
              <a:t> </a:t>
            </a:r>
            <a:r>
              <a:rPr lang="en-US" sz="2000" dirty="0" err="1">
                <a:solidFill>
                  <a:srgbClr val="FFFFFF"/>
                </a:solidFill>
                <a:latin typeface="+mj-lt"/>
              </a:rPr>
              <a:t>farkındalık</a:t>
            </a:r>
            <a:r>
              <a:rPr lang="en-US" sz="2000" dirty="0">
                <a:solidFill>
                  <a:srgbClr val="FFFFFF"/>
                </a:solidFill>
                <a:latin typeface="+mj-lt"/>
              </a:rPr>
              <a:t> </a:t>
            </a:r>
            <a:r>
              <a:rPr lang="en-US" sz="2000" dirty="0" err="1">
                <a:solidFill>
                  <a:srgbClr val="FFFFFF"/>
                </a:solidFill>
                <a:latin typeface="+mj-lt"/>
              </a:rPr>
              <a:t>yaratmak</a:t>
            </a:r>
            <a:r>
              <a:rPr lang="en-US" sz="2000" dirty="0">
                <a:solidFill>
                  <a:srgbClr val="FFFFFF"/>
                </a:solidFill>
                <a:latin typeface="+mj-lt"/>
              </a:rPr>
              <a:t> </a:t>
            </a:r>
            <a:r>
              <a:rPr lang="en-US" sz="2000" dirty="0" err="1">
                <a:solidFill>
                  <a:srgbClr val="FFFFFF"/>
                </a:solidFill>
                <a:latin typeface="+mj-lt"/>
              </a:rPr>
              <a:t>adına</a:t>
            </a:r>
            <a:r>
              <a:rPr lang="en-US" sz="2000" dirty="0">
                <a:solidFill>
                  <a:srgbClr val="FFFFFF"/>
                </a:solidFill>
                <a:latin typeface="+mj-lt"/>
              </a:rPr>
              <a:t> </a:t>
            </a:r>
            <a:r>
              <a:rPr lang="tr-TR" sz="2000" dirty="0">
                <a:solidFill>
                  <a:srgbClr val="FFFFFF"/>
                </a:solidFill>
                <a:latin typeface="+mj-lt"/>
              </a:rPr>
              <a:t>aktiviteler düzenleriz.</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Çocuklar</a:t>
            </a:r>
            <a:r>
              <a:rPr lang="en-US" sz="2000" dirty="0">
                <a:solidFill>
                  <a:srgbClr val="FFFFFF"/>
                </a:solidFill>
                <a:latin typeface="+mj-lt"/>
              </a:rPr>
              <a:t> </a:t>
            </a:r>
            <a:r>
              <a:rPr lang="en-US" sz="2000" dirty="0" err="1">
                <a:solidFill>
                  <a:srgbClr val="FFFFFF"/>
                </a:solidFill>
                <a:latin typeface="+mj-lt"/>
              </a:rPr>
              <a:t>ile</a:t>
            </a:r>
            <a:r>
              <a:rPr lang="en-US" sz="2000" dirty="0">
                <a:solidFill>
                  <a:srgbClr val="FFFFFF"/>
                </a:solidFill>
                <a:latin typeface="+mj-lt"/>
              </a:rPr>
              <a:t> </a:t>
            </a:r>
            <a:r>
              <a:rPr lang="en-US" sz="2000" dirty="0" err="1">
                <a:solidFill>
                  <a:srgbClr val="FFFFFF"/>
                </a:solidFill>
                <a:latin typeface="+mj-lt"/>
              </a:rPr>
              <a:t>ilgili</a:t>
            </a:r>
            <a:r>
              <a:rPr lang="en-US" sz="2000" dirty="0">
                <a:solidFill>
                  <a:srgbClr val="FFFFFF"/>
                </a:solidFill>
                <a:latin typeface="+mj-lt"/>
              </a:rPr>
              <a:t> </a:t>
            </a:r>
            <a:r>
              <a:rPr lang="en-US" sz="2000" dirty="0" err="1">
                <a:solidFill>
                  <a:srgbClr val="FFFFFF"/>
                </a:solidFill>
                <a:latin typeface="+mj-lt"/>
              </a:rPr>
              <a:t>şüpheli</a:t>
            </a:r>
            <a:r>
              <a:rPr lang="en-US" sz="2000" dirty="0">
                <a:solidFill>
                  <a:srgbClr val="FFFFFF"/>
                </a:solidFill>
                <a:latin typeface="+mj-lt"/>
              </a:rPr>
              <a:t> </a:t>
            </a:r>
            <a:r>
              <a:rPr lang="en-US" sz="2000" dirty="0" err="1">
                <a:solidFill>
                  <a:srgbClr val="FFFFFF"/>
                </a:solidFill>
                <a:latin typeface="+mj-lt"/>
              </a:rPr>
              <a:t>eylemlere</a:t>
            </a:r>
            <a:r>
              <a:rPr lang="en-US" sz="2000" dirty="0">
                <a:solidFill>
                  <a:srgbClr val="FFFFFF"/>
                </a:solidFill>
                <a:latin typeface="+mj-lt"/>
              </a:rPr>
              <a:t> </a:t>
            </a:r>
            <a:r>
              <a:rPr lang="en-US" sz="2000" dirty="0" err="1">
                <a:solidFill>
                  <a:srgbClr val="FFFFFF"/>
                </a:solidFill>
                <a:latin typeface="+mj-lt"/>
              </a:rPr>
              <a:t>şahit</a:t>
            </a:r>
            <a:r>
              <a:rPr lang="en-US" sz="2000" dirty="0">
                <a:solidFill>
                  <a:srgbClr val="FFFFFF"/>
                </a:solidFill>
                <a:latin typeface="+mj-lt"/>
              </a:rPr>
              <a:t> </a:t>
            </a:r>
            <a:r>
              <a:rPr lang="en-US" sz="2000" dirty="0" err="1">
                <a:solidFill>
                  <a:srgbClr val="FFFFFF"/>
                </a:solidFill>
                <a:latin typeface="+mj-lt"/>
              </a:rPr>
              <a:t>olduğumuzda</a:t>
            </a:r>
            <a:r>
              <a:rPr lang="en-US" sz="2000" dirty="0">
                <a:solidFill>
                  <a:srgbClr val="FFFFFF"/>
                </a:solidFill>
                <a:latin typeface="+mj-lt"/>
              </a:rPr>
              <a:t> </a:t>
            </a:r>
            <a:r>
              <a:rPr lang="en-US" sz="2000" dirty="0" err="1">
                <a:solidFill>
                  <a:srgbClr val="FFFFFF"/>
                </a:solidFill>
                <a:latin typeface="+mj-lt"/>
              </a:rPr>
              <a:t>öncelikle</a:t>
            </a:r>
            <a:r>
              <a:rPr lang="en-US" sz="2000" dirty="0">
                <a:solidFill>
                  <a:srgbClr val="FFFFFF"/>
                </a:solidFill>
                <a:latin typeface="+mj-lt"/>
              </a:rPr>
              <a:t> </a:t>
            </a:r>
            <a:r>
              <a:rPr lang="en-US" sz="2000" dirty="0" err="1">
                <a:solidFill>
                  <a:srgbClr val="FFFFFF"/>
                </a:solidFill>
                <a:latin typeface="+mj-lt"/>
              </a:rPr>
              <a:t>kurum</a:t>
            </a:r>
            <a:r>
              <a:rPr lang="en-US" sz="2000" dirty="0">
                <a:solidFill>
                  <a:srgbClr val="FFFFFF"/>
                </a:solidFill>
                <a:latin typeface="+mj-lt"/>
              </a:rPr>
              <a:t> </a:t>
            </a:r>
            <a:r>
              <a:rPr lang="en-US" sz="2000" dirty="0" err="1">
                <a:solidFill>
                  <a:srgbClr val="FFFFFF"/>
                </a:solidFill>
                <a:latin typeface="+mj-lt"/>
              </a:rPr>
              <a:t>yönetimine</a:t>
            </a:r>
            <a:r>
              <a:rPr lang="en-US" sz="2000" dirty="0">
                <a:solidFill>
                  <a:srgbClr val="FFFFFF"/>
                </a:solidFill>
                <a:latin typeface="+mj-lt"/>
              </a:rPr>
              <a:t> </a:t>
            </a:r>
            <a:r>
              <a:rPr lang="en-US" sz="2000" dirty="0" err="1">
                <a:solidFill>
                  <a:srgbClr val="FFFFFF"/>
                </a:solidFill>
                <a:latin typeface="+mj-lt"/>
              </a:rPr>
              <a:t>bilgi</a:t>
            </a:r>
            <a:r>
              <a:rPr lang="en-US" sz="2000" dirty="0">
                <a:solidFill>
                  <a:srgbClr val="FFFFFF"/>
                </a:solidFill>
                <a:latin typeface="+mj-lt"/>
              </a:rPr>
              <a:t> </a:t>
            </a:r>
            <a:r>
              <a:rPr lang="en-US" sz="2000" dirty="0" err="1">
                <a:solidFill>
                  <a:srgbClr val="FFFFFF"/>
                </a:solidFill>
                <a:latin typeface="+mj-lt"/>
              </a:rPr>
              <a:t>verir</a:t>
            </a:r>
            <a:r>
              <a:rPr lang="en-US" sz="2000" dirty="0">
                <a:solidFill>
                  <a:srgbClr val="FFFFFF"/>
                </a:solidFill>
                <a:latin typeface="+mj-lt"/>
              </a:rPr>
              <a:t>, </a:t>
            </a:r>
            <a:r>
              <a:rPr lang="en-US" sz="2000" dirty="0" err="1">
                <a:solidFill>
                  <a:srgbClr val="FFFFFF"/>
                </a:solidFill>
                <a:latin typeface="+mj-lt"/>
              </a:rPr>
              <a:t>gerekli</a:t>
            </a:r>
            <a:r>
              <a:rPr lang="en-US" sz="2000" dirty="0">
                <a:solidFill>
                  <a:srgbClr val="FFFFFF"/>
                </a:solidFill>
                <a:latin typeface="+mj-lt"/>
              </a:rPr>
              <a:t> </a:t>
            </a:r>
            <a:r>
              <a:rPr lang="en-US" sz="2000" dirty="0" err="1">
                <a:solidFill>
                  <a:srgbClr val="FFFFFF"/>
                </a:solidFill>
                <a:latin typeface="+mj-lt"/>
              </a:rPr>
              <a:t>görülen</a:t>
            </a:r>
            <a:r>
              <a:rPr lang="en-US" sz="2000" dirty="0">
                <a:solidFill>
                  <a:srgbClr val="FFFFFF"/>
                </a:solidFill>
                <a:latin typeface="+mj-lt"/>
              </a:rPr>
              <a:t> </a:t>
            </a:r>
            <a:r>
              <a:rPr lang="en-US" sz="2000" dirty="0" err="1">
                <a:solidFill>
                  <a:srgbClr val="FFFFFF"/>
                </a:solidFill>
                <a:latin typeface="+mj-lt"/>
              </a:rPr>
              <a:t>durumlarda</a:t>
            </a:r>
            <a:r>
              <a:rPr lang="en-US" sz="2000" dirty="0">
                <a:solidFill>
                  <a:srgbClr val="FFFFFF"/>
                </a:solidFill>
                <a:latin typeface="+mj-lt"/>
              </a:rPr>
              <a:t> </a:t>
            </a:r>
            <a:r>
              <a:rPr lang="en-US" sz="2000" dirty="0" err="1">
                <a:solidFill>
                  <a:srgbClr val="FFFFFF"/>
                </a:solidFill>
                <a:latin typeface="+mj-lt"/>
              </a:rPr>
              <a:t>resmi</a:t>
            </a:r>
            <a:r>
              <a:rPr lang="en-US" sz="2000" dirty="0">
                <a:solidFill>
                  <a:srgbClr val="FFFFFF"/>
                </a:solidFill>
                <a:latin typeface="+mj-lt"/>
              </a:rPr>
              <a:t> </a:t>
            </a:r>
            <a:r>
              <a:rPr lang="en-US" sz="2000" dirty="0" err="1">
                <a:solidFill>
                  <a:srgbClr val="FFFFFF"/>
                </a:solidFill>
                <a:latin typeface="+mj-lt"/>
              </a:rPr>
              <a:t>kuruluşlardan</a:t>
            </a:r>
            <a:r>
              <a:rPr lang="en-US" sz="2000" dirty="0">
                <a:solidFill>
                  <a:srgbClr val="FFFFFF"/>
                </a:solidFill>
                <a:latin typeface="+mj-lt"/>
              </a:rPr>
              <a:t> </a:t>
            </a:r>
            <a:r>
              <a:rPr lang="en-US" sz="2000" dirty="0" err="1">
                <a:solidFill>
                  <a:srgbClr val="FFFFFF"/>
                </a:solidFill>
                <a:latin typeface="+mj-lt"/>
              </a:rPr>
              <a:t>yardım</a:t>
            </a:r>
            <a:r>
              <a:rPr lang="en-US" sz="2000" dirty="0">
                <a:solidFill>
                  <a:srgbClr val="FFFFFF"/>
                </a:solidFill>
                <a:latin typeface="+mj-lt"/>
              </a:rPr>
              <a:t> </a:t>
            </a:r>
            <a:r>
              <a:rPr lang="en-US" sz="2000" dirty="0" err="1">
                <a:solidFill>
                  <a:srgbClr val="FFFFFF"/>
                </a:solidFill>
                <a:latin typeface="+mj-lt"/>
              </a:rPr>
              <a:t>isteriz</a:t>
            </a:r>
            <a:r>
              <a:rPr lang="en-US" sz="2000" dirty="0">
                <a:solidFill>
                  <a:srgbClr val="FFFFFF"/>
                </a:solidFill>
                <a:latin typeface="+mj-lt"/>
              </a:rPr>
              <a:t>.</a:t>
            </a:r>
            <a:endParaRPr lang="en-US" sz="20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p:cNvPicPr>
            <a:picLocks noChangeAspect="1"/>
          </p:cNvPicPr>
          <p:nvPr/>
        </p:nvPicPr>
        <p:blipFill rotWithShape="1">
          <a:blip r:embed="rId1">
            <a:alphaModFix amt="35000"/>
          </a:blip>
          <a:srcRect t="15413"/>
          <a:stretch>
            <a:fillRect/>
          </a:stretch>
        </p:blipFill>
        <p:spPr>
          <a:xfrm>
            <a:off x="0" y="-95885"/>
            <a:ext cx="11961495" cy="6858000"/>
          </a:xfrm>
          <a:prstGeom prst="rect">
            <a:avLst/>
          </a:prstGeom>
        </p:spPr>
      </p:pic>
      <p:sp>
        <p:nvSpPr>
          <p:cNvPr id="2" name="Title 1"/>
          <p:cNvSpPr>
            <a:spLocks noGrp="1"/>
          </p:cNvSpPr>
          <p:nvPr>
            <p:ph type="title"/>
          </p:nvPr>
        </p:nvSpPr>
        <p:spPr>
          <a:xfrm>
            <a:off x="269875" y="2778125"/>
            <a:ext cx="4389120" cy="2118360"/>
          </a:xfrm>
        </p:spPr>
        <p:txBody>
          <a:bodyPr>
            <a:normAutofit fontScale="90000"/>
          </a:bodyPr>
          <a:lstStyle/>
          <a:p>
            <a:pPr algn="l"/>
            <a:r>
              <a:rPr lang="en-US" sz="5400" b="1">
                <a:ln w="22225">
                  <a:solidFill>
                    <a:srgbClr val="FFFFFF"/>
                  </a:solidFill>
                </a:ln>
                <a:noFill/>
              </a:rPr>
              <a:t>ÇEVRE DOSTU UYGULAMALAR</a:t>
            </a:r>
            <a:br>
              <a:rPr lang="en-US" sz="7400" b="1">
                <a:ln w="22225">
                  <a:solidFill>
                    <a:srgbClr val="FFFFFF"/>
                  </a:solidFill>
                </a:ln>
                <a:noFill/>
              </a:rPr>
            </a:br>
            <a:endParaRPr lang="en-US" sz="7400" b="1">
              <a:ln w="22225">
                <a:solidFill>
                  <a:srgbClr val="FFFFFF"/>
                </a:solidFill>
              </a:ln>
              <a:noFill/>
            </a:endParaRPr>
          </a:p>
        </p:txBody>
      </p:sp>
      <p:cxnSp>
        <p:nvCxnSpPr>
          <p:cNvPr id="23" name="Straight Connector 19"/>
          <p:cNvCxnSpPr>
            <a:cxnSpLocks noGrp="1" noRot="1" noChangeAspect="1" noMove="1" noResize="1" noEditPoints="1" noAdjustHandles="1" noChangeArrowheads="1" noChangeShapeType="1"/>
          </p:cNvCxnSpPr>
          <p:nvPr/>
        </p:nvCxnSpPr>
        <p:spPr>
          <a:xfrm>
            <a:off x="44811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671388" y="1166843"/>
            <a:ext cx="5012806" cy="1380414"/>
          </a:xfrm>
          <a:prstGeom prst="rect">
            <a:avLst/>
          </a:prstGeom>
        </p:spPr>
        <p:txBody>
          <a:bodyPr wrap="square">
            <a:spAutoFit/>
          </a:bodyPr>
          <a:lstStyle/>
          <a:p>
            <a:endParaRPr lang="en-US" sz="1600" dirty="0">
              <a:latin typeface="+mj-lt"/>
            </a:endParaRPr>
          </a:p>
        </p:txBody>
      </p:sp>
      <p:graphicFrame>
        <p:nvGraphicFramePr>
          <p:cNvPr id="13" name="Content Placeholder 2"/>
          <p:cNvGraphicFramePr>
            <a:graphicFrameLocks noGrp="1"/>
          </p:cNvGraphicFramePr>
          <p:nvPr>
            <p:ph idx="1"/>
          </p:nvPr>
        </p:nvGraphicFramePr>
        <p:xfrm>
          <a:off x="4659630" y="426720"/>
          <a:ext cx="7252970" cy="6178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p:cNvSpPr txBox="1"/>
          <p:nvPr/>
        </p:nvSpPr>
        <p:spPr>
          <a:xfrm>
            <a:off x="4659630" y="4697730"/>
            <a:ext cx="7409815" cy="2160270"/>
          </a:xfrm>
          <a:prstGeom prst="rect">
            <a:avLst/>
          </a:prstGeom>
          <a:noFill/>
        </p:spPr>
        <p:txBody>
          <a:bodyPr wrap="square" rtlCol="0">
            <a:noAutofit/>
          </a:bodyPr>
          <a:lstStyle/>
          <a:p>
            <a:r>
              <a:rPr lang="tr-TR" altLang="en-US" sz="2200"/>
              <a:t>A+ enerji sınıfı elektronik cihazlar kullanılmaktadır</a:t>
            </a:r>
            <a:endParaRPr lang="tr-TR" altLang="en-US" sz="2200"/>
          </a:p>
          <a:p>
            <a:endParaRPr lang="tr-TR" altLang="en-US" sz="2200"/>
          </a:p>
          <a:p>
            <a:r>
              <a:rPr lang="tr-TR" altLang="en-US" sz="2200"/>
              <a:t>Led aydınlatma oranı %100 seviyesindedir</a:t>
            </a:r>
            <a:endParaRPr lang="tr-TR" altLang="en-US" sz="2200"/>
          </a:p>
          <a:p>
            <a:endParaRPr lang="tr-TR" altLang="en-US" sz="2200"/>
          </a:p>
          <a:p>
            <a:r>
              <a:rPr lang="tr-TR" altLang="en-US" sz="2200"/>
              <a:t>Odalarda enerji ve su tasarrufu görselleri uygulanmaktadır</a:t>
            </a:r>
            <a:endParaRPr lang="tr-TR" altLang="en-US" sz="2200"/>
          </a:p>
        </p:txBody>
      </p:sp>
      <p:sp>
        <p:nvSpPr>
          <p:cNvPr id="5" name="Text Box 4"/>
          <p:cNvSpPr txBox="1"/>
          <p:nvPr/>
        </p:nvSpPr>
        <p:spPr>
          <a:xfrm>
            <a:off x="4659630" y="546735"/>
            <a:ext cx="7851140" cy="2000250"/>
          </a:xfrm>
          <a:prstGeom prst="rect">
            <a:avLst/>
          </a:prstGeom>
          <a:noFill/>
        </p:spPr>
        <p:txBody>
          <a:bodyPr wrap="square" rtlCol="0" anchor="t">
            <a:noAutofit/>
          </a:bodyPr>
          <a:lstStyle/>
          <a:p>
            <a:pPr lvl="0">
              <a:lnSpc>
                <a:spcPct val="100000"/>
              </a:lnSpc>
              <a:spcBef>
                <a:spcPct val="0"/>
              </a:spcBef>
              <a:spcAft>
                <a:spcPct val="35000"/>
              </a:spcAft>
            </a:pPr>
            <a:r>
              <a:rPr lang="tr-TR" altLang="en-US" sz="2200" dirty="0">
                <a:sym typeface="+mn-ea"/>
              </a:rPr>
              <a:t>Yenilebilir gıda atıkları sokak hayvanlarına mama olarak verilmektedir</a:t>
            </a:r>
            <a:endParaRPr lang="tr-TR" altLang="en-US" sz="2200" dirty="0">
              <a:sym typeface="+mn-ea"/>
            </a:endParaRPr>
          </a:p>
          <a:p>
            <a:pPr lvl="0">
              <a:lnSpc>
                <a:spcPct val="100000"/>
              </a:lnSpc>
              <a:spcBef>
                <a:spcPct val="0"/>
              </a:spcBef>
              <a:spcAft>
                <a:spcPct val="35000"/>
              </a:spcAft>
            </a:pPr>
            <a:endParaRPr lang="tr-TR" altLang="en-US" sz="2200" dirty="0">
              <a:sym typeface="+mn-ea"/>
            </a:endParaRPr>
          </a:p>
          <a:p>
            <a:pPr lvl="0">
              <a:lnSpc>
                <a:spcPct val="100000"/>
              </a:lnSpc>
              <a:spcBef>
                <a:spcPct val="0"/>
              </a:spcBef>
              <a:spcAft>
                <a:spcPct val="35000"/>
              </a:spcAft>
            </a:pPr>
            <a:r>
              <a:rPr lang="tr-TR" altLang="en-US" sz="2200" dirty="0">
                <a:sym typeface="+mn-ea"/>
              </a:rPr>
              <a:t>Tasarruflu duş başlıkları kullanılmaktadır</a:t>
            </a:r>
            <a:endParaRPr lang="tr-TR" altLang="en-US" sz="2200" dirty="0">
              <a:sym typeface="+mn-ea"/>
            </a:endParaRPr>
          </a:p>
          <a:p>
            <a:pPr lvl="0">
              <a:lnSpc>
                <a:spcPct val="100000"/>
              </a:lnSpc>
              <a:spcBef>
                <a:spcPct val="0"/>
              </a:spcBef>
              <a:spcAft>
                <a:spcPct val="35000"/>
              </a:spcAft>
            </a:pPr>
            <a:endParaRPr lang="tr-TR" altLang="en-US" sz="2200" dirty="0">
              <a:sym typeface="+mn-ea"/>
            </a:endParaRPr>
          </a:p>
        </p:txBody>
      </p:sp>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0" name="Rectangle 103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t="7028" r="22085" b="625"/>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2" name="Rectangle 1041"/>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4645" y="772160"/>
            <a:ext cx="5433060" cy="5270500"/>
          </a:xfrm>
        </p:spPr>
        <p:txBody>
          <a:bodyPr vert="horz" lIns="91440" tIns="45720" rIns="91440" bIns="45720" rtlCol="0" anchor="b">
            <a:normAutofit fontScale="90000"/>
          </a:bodyPr>
          <a:lstStyle/>
          <a:p>
            <a:pPr fontAlgn="base"/>
            <a:r>
              <a:rPr lang="en-US" sz="2465" b="1" dirty="0">
                <a:solidFill>
                  <a:schemeClr val="bg1"/>
                </a:solidFill>
              </a:rPr>
              <a:t>PERSONEL VE ÇALIŞMA HAYATI</a:t>
            </a:r>
            <a:br>
              <a:rPr lang="en-US" sz="2465" b="1" dirty="0">
                <a:solidFill>
                  <a:schemeClr val="bg1"/>
                </a:solidFill>
              </a:rPr>
            </a:br>
            <a:br>
              <a:rPr lang="en-US" sz="2220" b="1" dirty="0">
                <a:solidFill>
                  <a:schemeClr val="bg1"/>
                </a:solidFill>
              </a:rPr>
            </a:br>
            <a:br>
              <a:rPr lang="en-US" sz="2220" b="1" dirty="0">
                <a:solidFill>
                  <a:schemeClr val="bg1"/>
                </a:solidFill>
              </a:rPr>
            </a:br>
            <a:r>
              <a:rPr lang="tr-TR" altLang="en-US" sz="2220" b="1" dirty="0">
                <a:solidFill>
                  <a:schemeClr val="bg1"/>
                </a:solidFill>
              </a:rPr>
              <a:t>Ramada By Wyndham Alibeyköy, 2025 yılında 33 kadın, 38 erkek olmak üzere toplam 71 </a:t>
            </a:r>
            <a:r>
              <a:rPr lang="en-US" sz="2220" b="1" dirty="0" err="1">
                <a:solidFill>
                  <a:schemeClr val="bg1"/>
                </a:solidFill>
              </a:rPr>
              <a:t>personelle</a:t>
            </a:r>
            <a:r>
              <a:rPr lang="en-US" sz="2220" b="1" dirty="0">
                <a:solidFill>
                  <a:schemeClr val="bg1"/>
                </a:solidFill>
              </a:rPr>
              <a:t> </a:t>
            </a:r>
            <a:r>
              <a:rPr lang="en-US" sz="2220" b="1" dirty="0" err="1">
                <a:solidFill>
                  <a:schemeClr val="bg1"/>
                </a:solidFill>
              </a:rPr>
              <a:t>hizmet</a:t>
            </a:r>
            <a:r>
              <a:rPr lang="en-US" sz="2220" b="1" dirty="0">
                <a:solidFill>
                  <a:schemeClr val="bg1"/>
                </a:solidFill>
              </a:rPr>
              <a:t> </a:t>
            </a:r>
            <a:r>
              <a:rPr lang="en-US" sz="2220" b="1" dirty="0" err="1">
                <a:solidFill>
                  <a:schemeClr val="bg1"/>
                </a:solidFill>
              </a:rPr>
              <a:t>vermekte</a:t>
            </a:r>
            <a:r>
              <a:rPr lang="tr-TR" altLang="en-US" sz="2220" b="1" dirty="0" err="1">
                <a:solidFill>
                  <a:schemeClr val="bg1"/>
                </a:solidFill>
              </a:rPr>
              <a:t>dir.</a:t>
            </a:r>
            <a:br>
              <a:rPr lang="tr-TR" altLang="en-US" sz="2220" b="1" dirty="0" err="1">
                <a:solidFill>
                  <a:schemeClr val="bg1"/>
                </a:solidFill>
              </a:rPr>
            </a:br>
            <a:br>
              <a:rPr lang="en-US" sz="2220" b="1" dirty="0">
                <a:solidFill>
                  <a:schemeClr val="bg1"/>
                </a:solidFill>
              </a:rPr>
            </a:br>
            <a:r>
              <a:rPr lang="en-US" sz="2220" b="1" dirty="0" err="1">
                <a:solidFill>
                  <a:schemeClr val="bg1"/>
                </a:solidFill>
              </a:rPr>
              <a:t>Personeller</a:t>
            </a:r>
            <a:r>
              <a:rPr lang="en-US" sz="2220" b="1" dirty="0">
                <a:solidFill>
                  <a:schemeClr val="bg1"/>
                </a:solidFill>
              </a:rPr>
              <a:t> </a:t>
            </a:r>
            <a:r>
              <a:rPr lang="en-US" sz="2220" b="1" dirty="0" err="1">
                <a:solidFill>
                  <a:schemeClr val="bg1"/>
                </a:solidFill>
              </a:rPr>
              <a:t>Sürdürülebilir</a:t>
            </a:r>
            <a:r>
              <a:rPr lang="en-US" sz="2220" b="1" dirty="0">
                <a:solidFill>
                  <a:schemeClr val="bg1"/>
                </a:solidFill>
              </a:rPr>
              <a:t> </a:t>
            </a:r>
            <a:r>
              <a:rPr lang="en-US" sz="2220" b="1" dirty="0" err="1">
                <a:solidFill>
                  <a:schemeClr val="bg1"/>
                </a:solidFill>
              </a:rPr>
              <a:t>Turizm,</a:t>
            </a:r>
            <a:r>
              <a:rPr lang="tr-TR" altLang="en-US" sz="2220" b="1" dirty="0" err="1">
                <a:solidFill>
                  <a:schemeClr val="bg1"/>
                </a:solidFill>
              </a:rPr>
              <a:t>Çevre </a:t>
            </a:r>
            <a:r>
              <a:rPr lang="en-US" sz="2220" b="1" dirty="0" err="1">
                <a:solidFill>
                  <a:schemeClr val="bg1"/>
                </a:solidFill>
              </a:rPr>
              <a:t>Atık</a:t>
            </a:r>
            <a:r>
              <a:rPr lang="en-US" sz="2220" b="1" dirty="0">
                <a:solidFill>
                  <a:schemeClr val="bg1"/>
                </a:solidFill>
              </a:rPr>
              <a:t> </a:t>
            </a:r>
            <a:r>
              <a:rPr lang="en-US" sz="2220" b="1" dirty="0" err="1">
                <a:solidFill>
                  <a:schemeClr val="bg1"/>
                </a:solidFill>
              </a:rPr>
              <a:t>Yönetimi,</a:t>
            </a:r>
            <a:r>
              <a:rPr lang="tr-TR" altLang="en-US" sz="2220" b="1" dirty="0" err="1">
                <a:solidFill>
                  <a:schemeClr val="bg1"/>
                </a:solidFill>
              </a:rPr>
              <a:t> Sürdürülebilirlik Politikaları, Biyoçeşitlilik, Çocuk Hakları,</a:t>
            </a:r>
            <a:r>
              <a:rPr lang="en-US" sz="2220" b="1" dirty="0" err="1">
                <a:solidFill>
                  <a:schemeClr val="bg1"/>
                </a:solidFill>
              </a:rPr>
              <a:t>Oryantasyon</a:t>
            </a:r>
            <a:r>
              <a:rPr lang="tr-TR" altLang="en-US" sz="2220" b="1" dirty="0" err="1">
                <a:solidFill>
                  <a:schemeClr val="bg1"/>
                </a:solidFill>
              </a:rPr>
              <a:t>, İlkyardım, Temel İş Sağlığı Güvenliği ve Hijyen </a:t>
            </a:r>
            <a:r>
              <a:rPr lang="en-US" sz="2220" b="1" dirty="0" err="1">
                <a:solidFill>
                  <a:schemeClr val="bg1"/>
                </a:solidFill>
              </a:rPr>
              <a:t>eğitimlerini</a:t>
            </a:r>
            <a:r>
              <a:rPr lang="en-US" sz="2220" b="1" dirty="0">
                <a:solidFill>
                  <a:schemeClr val="bg1"/>
                </a:solidFill>
              </a:rPr>
              <a:t> </a:t>
            </a:r>
            <a:r>
              <a:rPr lang="tr-TR" altLang="en-US" sz="2220" b="1" dirty="0">
                <a:solidFill>
                  <a:schemeClr val="bg1"/>
                </a:solidFill>
              </a:rPr>
              <a:t>başarıyla </a:t>
            </a:r>
            <a:r>
              <a:rPr lang="en-US" sz="2220" b="1" dirty="0" err="1">
                <a:solidFill>
                  <a:schemeClr val="bg1"/>
                </a:solidFill>
              </a:rPr>
              <a:t>tamamlamış</a:t>
            </a:r>
            <a:r>
              <a:rPr lang="tr-TR" altLang="en-US" sz="2220" b="1" dirty="0" err="1">
                <a:solidFill>
                  <a:schemeClr val="bg1"/>
                </a:solidFill>
              </a:rPr>
              <a:t> olup i</a:t>
            </a:r>
            <a:r>
              <a:rPr lang="en-US" sz="2220" b="1" dirty="0" err="1">
                <a:solidFill>
                  <a:schemeClr val="bg1"/>
                </a:solidFill>
              </a:rPr>
              <a:t>ş</a:t>
            </a:r>
            <a:r>
              <a:rPr lang="en-US" sz="2220" b="1" dirty="0">
                <a:solidFill>
                  <a:schemeClr val="bg1"/>
                </a:solidFill>
              </a:rPr>
              <a:t> </a:t>
            </a:r>
            <a:r>
              <a:rPr lang="en-US" sz="2220" b="1" dirty="0" err="1">
                <a:solidFill>
                  <a:schemeClr val="bg1"/>
                </a:solidFill>
              </a:rPr>
              <a:t>kanunu</a:t>
            </a:r>
            <a:r>
              <a:rPr lang="en-US" sz="2220" b="1" dirty="0">
                <a:solidFill>
                  <a:schemeClr val="bg1"/>
                </a:solidFill>
              </a:rPr>
              <a:t> </a:t>
            </a:r>
            <a:r>
              <a:rPr lang="en-US" sz="2220" b="1" dirty="0" err="1">
                <a:solidFill>
                  <a:schemeClr val="bg1"/>
                </a:solidFill>
              </a:rPr>
              <a:t>hükümlerince</a:t>
            </a:r>
            <a:r>
              <a:rPr lang="en-US" sz="2220" b="1" dirty="0">
                <a:solidFill>
                  <a:schemeClr val="bg1"/>
                </a:solidFill>
              </a:rPr>
              <a:t> </a:t>
            </a:r>
            <a:r>
              <a:rPr lang="en-US" sz="2220" b="1" dirty="0" err="1">
                <a:solidFill>
                  <a:schemeClr val="bg1"/>
                </a:solidFill>
              </a:rPr>
              <a:t>gerekli</a:t>
            </a:r>
            <a:r>
              <a:rPr lang="en-US" sz="2220" b="1" dirty="0">
                <a:solidFill>
                  <a:schemeClr val="bg1"/>
                </a:solidFill>
              </a:rPr>
              <a:t> </a:t>
            </a:r>
            <a:r>
              <a:rPr lang="en-US" sz="2220" b="1" dirty="0" err="1">
                <a:solidFill>
                  <a:schemeClr val="bg1"/>
                </a:solidFill>
              </a:rPr>
              <a:t>tüm</a:t>
            </a:r>
            <a:r>
              <a:rPr lang="en-US" sz="2220" b="1" dirty="0">
                <a:solidFill>
                  <a:schemeClr val="bg1"/>
                </a:solidFill>
              </a:rPr>
              <a:t> </a:t>
            </a:r>
            <a:r>
              <a:rPr lang="en-US" sz="2220" b="1" dirty="0" err="1">
                <a:solidFill>
                  <a:schemeClr val="bg1"/>
                </a:solidFill>
              </a:rPr>
              <a:t>yasal</a:t>
            </a:r>
            <a:r>
              <a:rPr lang="en-US" sz="2220" b="1" dirty="0">
                <a:solidFill>
                  <a:schemeClr val="bg1"/>
                </a:solidFill>
              </a:rPr>
              <a:t> </a:t>
            </a:r>
            <a:r>
              <a:rPr lang="en-US" sz="2220" b="1" dirty="0" err="1">
                <a:solidFill>
                  <a:schemeClr val="bg1"/>
                </a:solidFill>
              </a:rPr>
              <a:t>şartlar</a:t>
            </a:r>
            <a:r>
              <a:rPr lang="en-US" sz="2220" b="1" dirty="0">
                <a:solidFill>
                  <a:schemeClr val="bg1"/>
                </a:solidFill>
              </a:rPr>
              <a:t> </a:t>
            </a:r>
            <a:r>
              <a:rPr lang="en-US" sz="2220" b="1" dirty="0" err="1">
                <a:solidFill>
                  <a:schemeClr val="bg1"/>
                </a:solidFill>
              </a:rPr>
              <a:t>titizlikle</a:t>
            </a:r>
            <a:r>
              <a:rPr lang="en-US" sz="2220" b="1" dirty="0">
                <a:solidFill>
                  <a:schemeClr val="bg1"/>
                </a:solidFill>
              </a:rPr>
              <a:t> </a:t>
            </a:r>
            <a:r>
              <a:rPr lang="en-US" sz="2220" b="1" dirty="0" err="1">
                <a:solidFill>
                  <a:schemeClr val="bg1"/>
                </a:solidFill>
              </a:rPr>
              <a:t>gerçekleştir</a:t>
            </a:r>
            <a:r>
              <a:rPr lang="tr-TR" altLang="en-US" sz="2220" b="1" dirty="0" err="1">
                <a:solidFill>
                  <a:schemeClr val="bg1"/>
                </a:solidFill>
              </a:rPr>
              <a:t>ilmektedir.</a:t>
            </a:r>
            <a:br>
              <a:rPr lang="tr-TR" altLang="en-US" sz="2220" b="1" dirty="0" err="1">
                <a:solidFill>
                  <a:schemeClr val="bg1"/>
                </a:solidFill>
              </a:rPr>
            </a:br>
            <a:br>
              <a:rPr lang="tr-TR" altLang="en-US" sz="2220" b="1" dirty="0" err="1">
                <a:solidFill>
                  <a:schemeClr val="bg1"/>
                </a:solidFill>
              </a:rPr>
            </a:br>
            <a:br>
              <a:rPr lang="tr-TR" altLang="en-US" sz="2220" b="1" dirty="0" err="1">
                <a:solidFill>
                  <a:schemeClr val="bg1"/>
                </a:solidFill>
              </a:rPr>
            </a:br>
            <a:br>
              <a:rPr lang="tr-TR" altLang="en-US" sz="2220" b="1" dirty="0" err="1">
                <a:solidFill>
                  <a:schemeClr val="bg1"/>
                </a:solidFill>
              </a:rPr>
            </a:br>
            <a:br>
              <a:rPr lang="tr-TR" altLang="en-US" sz="2220" b="1" dirty="0" err="1">
                <a:solidFill>
                  <a:schemeClr val="bg1"/>
                </a:solidFill>
              </a:rPr>
            </a:br>
            <a:r>
              <a:rPr lang="tr-TR" altLang="en-US" sz="2220" b="1" dirty="0" err="1">
                <a:solidFill>
                  <a:schemeClr val="bg1"/>
                </a:solidFill>
              </a:rPr>
              <a:t>2025 Kadın Personel Oranı % 46</a:t>
            </a:r>
            <a:endParaRPr lang="tr-TR" altLang="en-US" sz="2220" b="1" dirty="0" err="1">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103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p:spPr>
        <p:style>
          <a:lnRef idx="0">
            <a:srgbClr val="FFFFFF"/>
          </a:lnRef>
          <a:fillRef idx="1">
            <a:schemeClr val="accent1"/>
          </a:fillRef>
          <a:effectRef idx="0">
            <a:srgbClr val="FFFFFF"/>
          </a:effectRef>
          <a:fontRef idx="minor">
            <a:schemeClr val="lt1"/>
          </a:fontRef>
        </p:style>
        <p:txBody>
          <a:bodyPr rtlCol="0" anchor="ctr"/>
          <a:lstStyle/>
          <a:p>
            <a:pPr algn="ctr"/>
            <a:endParaRPr lang="en-US"/>
          </a:p>
        </p:txBody>
      </p:sp>
      <p:sp>
        <p:nvSpPr>
          <p:cNvPr id="1042" name="Rectangle 1041"/>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12191365" cy="6858635"/>
          </a:xfrm>
        </p:spPr>
        <p:txBody>
          <a:bodyPr vert="horz" lIns="91440" tIns="45720" rIns="91440" bIns="45720" rtlCol="0" anchor="b">
            <a:normAutofit/>
          </a:bodyPr>
          <a:lstStyle/>
          <a:p>
            <a:pPr fontAlgn="base"/>
            <a:r>
              <a:rPr lang="tr-TR" altLang="en-US" sz="2220" b="1" dirty="0" err="1">
                <a:solidFill>
                  <a:schemeClr val="bg1"/>
                </a:solidFill>
              </a:rPr>
              <a:t>Personel Oranları 2025</a:t>
            </a:r>
            <a:endParaRPr lang="tr-TR" altLang="en-US" sz="2220" b="1" dirty="0" err="1">
              <a:solidFill>
                <a:schemeClr val="bg1"/>
              </a:solidFill>
            </a:endParaRPr>
          </a:p>
        </p:txBody>
      </p:sp>
      <p:graphicFrame>
        <p:nvGraphicFramePr>
          <p:cNvPr id="310880033" name="Chart 2"/>
          <p:cNvGraphicFramePr/>
          <p:nvPr/>
        </p:nvGraphicFramePr>
        <p:xfrm>
          <a:off x="907415" y="723265"/>
          <a:ext cx="10393680" cy="528447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96510" y="624205"/>
            <a:ext cx="6934200" cy="5834380"/>
          </a:xfrm>
        </p:spPr>
        <p:txBody>
          <a:bodyPr vert="horz" lIns="91440" tIns="45720" rIns="91440" bIns="45720" rtlCol="0" anchor="b">
            <a:normAutofit fontScale="90000"/>
          </a:bodyPr>
          <a:lstStyle/>
          <a:p>
            <a:pPr algn="ctr" fontAlgn="base"/>
            <a:br>
              <a:rPr lang="en-US" sz="1800" kern="1200" dirty="0">
                <a:solidFill>
                  <a:schemeClr val="bg1"/>
                </a:solidFill>
                <a:latin typeface="+mj-lt"/>
                <a:ea typeface="+mj-ea"/>
                <a:cs typeface="+mj-cs"/>
              </a:rPr>
            </a:br>
            <a:br>
              <a:rPr lang="en-US" sz="2000" kern="1200" dirty="0">
                <a:solidFill>
                  <a:schemeClr val="bg1"/>
                </a:solidFill>
                <a:latin typeface="+mj-lt"/>
                <a:ea typeface="+mj-ea"/>
                <a:cs typeface="+mj-cs"/>
              </a:rPr>
            </a:br>
            <a:r>
              <a:rPr lang="en-US" altLang="en-US" sz="2220" b="1" kern="1200" dirty="0">
                <a:solidFill>
                  <a:schemeClr val="bg1"/>
                </a:solidFill>
                <a:latin typeface="+mj-lt"/>
                <a:ea typeface="+mj-ea"/>
                <a:cs typeface="+mj-cs"/>
              </a:rPr>
              <a:t>TARİHİ, KÜLTÜREL VE D</a:t>
            </a:r>
            <a:r>
              <a:rPr lang="tr-TR" altLang="en-US" sz="2220" b="1" kern="1200" dirty="0">
                <a:solidFill>
                  <a:schemeClr val="bg1"/>
                </a:solidFill>
                <a:latin typeface="+mj-lt"/>
                <a:ea typeface="+mj-ea"/>
                <a:cs typeface="+mj-cs"/>
              </a:rPr>
              <a:t>OĞAL</a:t>
            </a:r>
            <a:r>
              <a:rPr lang="en-US" altLang="en-US" sz="2220" b="1" kern="1200" dirty="0">
                <a:solidFill>
                  <a:schemeClr val="bg1"/>
                </a:solidFill>
                <a:latin typeface="+mj-lt"/>
                <a:ea typeface="+mj-ea"/>
                <a:cs typeface="+mj-cs"/>
              </a:rPr>
              <a:t> ALANLARDA ZİYARET KURALLARI</a:t>
            </a:r>
            <a:br>
              <a:rPr lang="en-US" altLang="en-US" sz="2220" b="1" kern="1200" dirty="0">
                <a:solidFill>
                  <a:schemeClr val="bg1"/>
                </a:solidFill>
                <a:latin typeface="+mj-lt"/>
                <a:ea typeface="+mj-ea"/>
                <a:cs typeface="+mj-cs"/>
              </a:rPr>
            </a:br>
            <a:br>
              <a:rPr lang="en-US" altLang="en-US" sz="2220" b="1" kern="1200" dirty="0">
                <a:solidFill>
                  <a:schemeClr val="bg1"/>
                </a:solidFill>
                <a:latin typeface="+mj-lt"/>
                <a:ea typeface="+mj-ea"/>
                <a:cs typeface="+mj-cs"/>
              </a:rPr>
            </a:br>
            <a:br>
              <a:rPr lang="en-US" altLang="en-US" sz="222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Ziyaret edeceğiniz alanlarda asılı olan kurallara ve görevlilerin uyarılarına uyunuz.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Ziyaret edeceğiniz lokasyonun dini ve kültürel hassasiyetlerine göre ziyaretinizi gerçekleştiriniz.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a:t>
            </a:r>
            <a:r>
              <a:rPr lang="tr-TR" altLang="en-US" sz="2000" b="1" kern="1200" dirty="0">
                <a:solidFill>
                  <a:schemeClr val="bg1"/>
                </a:solidFill>
                <a:latin typeface="+mj-lt"/>
                <a:ea typeface="+mj-ea"/>
                <a:cs typeface="+mj-cs"/>
              </a:rPr>
              <a:t>C</a:t>
            </a:r>
            <a:r>
              <a:rPr lang="en-US" altLang="en-US" sz="2000" b="1" kern="1200" dirty="0">
                <a:solidFill>
                  <a:schemeClr val="bg1"/>
                </a:solidFill>
                <a:latin typeface="+mj-lt"/>
                <a:ea typeface="+mj-ea"/>
                <a:cs typeface="+mj-cs"/>
              </a:rPr>
              <a:t>ami, türbe vb. </a:t>
            </a:r>
            <a:r>
              <a:rPr lang="tr-TR" altLang="en-US" sz="2000" b="1" kern="1200" dirty="0">
                <a:solidFill>
                  <a:schemeClr val="bg1"/>
                </a:solidFill>
                <a:latin typeface="+mj-lt"/>
                <a:ea typeface="+mj-ea"/>
                <a:cs typeface="+mj-cs"/>
              </a:rPr>
              <a:t>z</a:t>
            </a:r>
            <a:r>
              <a:rPr lang="en-US" altLang="en-US" sz="2000" b="1" kern="1200" dirty="0">
                <a:solidFill>
                  <a:schemeClr val="bg1"/>
                </a:solidFill>
                <a:latin typeface="+mj-lt"/>
                <a:ea typeface="+mj-ea"/>
                <a:cs typeface="+mj-cs"/>
              </a:rPr>
              <a:t>iyaretlerinizde tesettüre uygun bir kıyafet tercih ediniz, ayakkabı ile girilemeyecek alanlara, ayakkabı ile girmeyiniz.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a:t>
            </a:r>
            <a:r>
              <a:rPr lang="tr-TR" altLang="en-US" sz="2000" b="1" kern="1200" dirty="0">
                <a:solidFill>
                  <a:schemeClr val="bg1"/>
                </a:solidFill>
                <a:latin typeface="+mj-lt"/>
                <a:ea typeface="+mj-ea"/>
                <a:cs typeface="+mj-cs"/>
              </a:rPr>
              <a:t>Ç</a:t>
            </a:r>
            <a:r>
              <a:rPr lang="en-US" altLang="en-US" sz="2000" b="1" kern="1200" dirty="0">
                <a:solidFill>
                  <a:schemeClr val="bg1"/>
                </a:solidFill>
                <a:latin typeface="+mj-lt"/>
                <a:ea typeface="+mj-ea"/>
                <a:cs typeface="+mj-cs"/>
              </a:rPr>
              <a:t>evre</a:t>
            </a:r>
            <a:r>
              <a:rPr lang="tr-TR" altLang="en-US" sz="2000" b="1" kern="1200" dirty="0">
                <a:solidFill>
                  <a:schemeClr val="bg1"/>
                </a:solidFill>
                <a:latin typeface="+mj-lt"/>
                <a:ea typeface="+mj-ea"/>
                <a:cs typeface="+mj-cs"/>
              </a:rPr>
              <a:t>yi </a:t>
            </a:r>
            <a:r>
              <a:rPr lang="en-US" altLang="en-US" sz="2000" b="1" kern="1200" dirty="0">
                <a:solidFill>
                  <a:schemeClr val="bg1"/>
                </a:solidFill>
                <a:latin typeface="+mj-lt"/>
                <a:ea typeface="+mj-ea"/>
                <a:cs typeface="+mj-cs"/>
              </a:rPr>
              <a:t>kirletmeyiniz, ateş yakmayınız.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Tarihi binalara ve eserlere yazı yazmayınız ve resim çizmeyiniz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Fotoğraf çekilmesinin yasak olduğu yerlerde fotoğraf çekimi yapmayınız.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Gezi sırasında toplumun hassasiyetlerini dikkate alınız, başkalarını rahatsız edici davranışlardan kaçınınız.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endParaRPr lang="en-US" altLang="en-US" sz="20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4" name="Picture 3"/>
          <p:cNvPicPr/>
          <p:nvPr/>
        </p:nvPicPr>
        <p:blipFill>
          <a:blip r:embed="rId1"/>
          <a:stretch>
            <a:fillRect/>
          </a:stretch>
        </p:blipFill>
        <p:spPr>
          <a:xfrm>
            <a:off x="1144905" y="790575"/>
            <a:ext cx="3072130" cy="1600200"/>
          </a:xfrm>
          <a:prstGeom prst="rect">
            <a:avLst/>
          </a:prstGeom>
        </p:spPr>
      </p:pic>
      <p:pic>
        <p:nvPicPr>
          <p:cNvPr id="5" name="Picture 4"/>
          <p:cNvPicPr/>
          <p:nvPr/>
        </p:nvPicPr>
        <p:blipFill>
          <a:blip r:embed="rId2"/>
          <a:stretch>
            <a:fillRect/>
          </a:stretch>
        </p:blipFill>
        <p:spPr>
          <a:xfrm>
            <a:off x="1135380" y="2603500"/>
            <a:ext cx="3081020" cy="1600200"/>
          </a:xfrm>
          <a:prstGeom prst="rect">
            <a:avLst/>
          </a:prstGeom>
        </p:spPr>
      </p:pic>
      <p:pic>
        <p:nvPicPr>
          <p:cNvPr id="3" name="Picture 2"/>
          <p:cNvPicPr/>
          <p:nvPr/>
        </p:nvPicPr>
        <p:blipFill>
          <a:blip r:embed="rId3"/>
          <a:stretch>
            <a:fillRect/>
          </a:stretch>
        </p:blipFill>
        <p:spPr>
          <a:xfrm>
            <a:off x="1135380" y="4416425"/>
            <a:ext cx="3081020" cy="1671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02" name="Rectangle 2101"/>
          <p:cNvSpPr>
            <a:spLocks noGrp="1" noRot="1" noChangeAspect="1" noMove="1" noResize="1" noEditPoints="1" noAdjustHandles="1" noChangeArrowheads="1" noChangeShapeType="1" noTextEdit="1"/>
          </p:cNvSpPr>
          <p:nvPr/>
        </p:nvSpPr>
        <p:spPr>
          <a:xfrm>
            <a:off x="0" y="0"/>
            <a:ext cx="12192000"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Rectangle 2103"/>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760" y="314325"/>
            <a:ext cx="7858125" cy="6277610"/>
          </a:xfrm>
        </p:spPr>
        <p:txBody>
          <a:bodyPr vert="horz" lIns="91440" tIns="45720" rIns="91440" bIns="45720" rtlCol="0" anchor="b">
            <a:normAutofit fontScale="90000"/>
          </a:bodyPr>
          <a:lstStyle/>
          <a:p>
            <a:pPr fontAlgn="base"/>
            <a:br>
              <a:rPr lang="en-US" sz="1800" b="1" dirty="0">
                <a:solidFill>
                  <a:schemeClr val="bg1"/>
                </a:solidFill>
              </a:rPr>
            </a:br>
            <a:br>
              <a:rPr lang="en-US" sz="1800" b="1" dirty="0">
                <a:solidFill>
                  <a:schemeClr val="bg1"/>
                </a:solidFill>
              </a:rPr>
            </a:br>
            <a:br>
              <a:rPr lang="en-US" sz="1800" b="1" dirty="0">
                <a:solidFill>
                  <a:schemeClr val="bg1"/>
                </a:solidFill>
              </a:rPr>
            </a:br>
            <a:r>
              <a:rPr lang="tr-TR" altLang="en-US" sz="2220" b="1" dirty="0">
                <a:solidFill>
                  <a:schemeClr val="bg1"/>
                </a:solidFill>
              </a:rPr>
              <a:t>SÜRDÜRÜLEBİLİRLİK RAPORU </a:t>
            </a:r>
            <a:br>
              <a:rPr lang="tr-TR" altLang="en-US" sz="2220" b="1" dirty="0">
                <a:solidFill>
                  <a:schemeClr val="bg1"/>
                </a:solidFill>
              </a:rPr>
            </a:br>
            <a:br>
              <a:rPr lang="en-US" sz="2220" b="1" dirty="0">
                <a:solidFill>
                  <a:schemeClr val="bg1"/>
                </a:solidFill>
              </a:rPr>
            </a:br>
            <a:r>
              <a:rPr lang="tr-TR" altLang="en-US" sz="2220" b="1" dirty="0">
                <a:solidFill>
                  <a:schemeClr val="bg1"/>
                </a:solidFill>
              </a:rPr>
              <a:t>RAMADA bY Wyndham Alibeyköy olarak yayınladığımız sürdürülebilirlik raporunda çevresel ve sosyal alanda yaptığımız çalışmaları ve geleceğe yönelik hedeflerimizi paylaşmak istiyoruz.</a:t>
            </a:r>
            <a:br>
              <a:rPr lang="tr-TR" altLang="en-US" sz="2220" b="1" dirty="0">
                <a:solidFill>
                  <a:schemeClr val="bg1"/>
                </a:solidFill>
              </a:rPr>
            </a:br>
            <a:br>
              <a:rPr lang="tr-TR" altLang="en-US" sz="2220" b="1" dirty="0">
                <a:solidFill>
                  <a:schemeClr val="bg1"/>
                </a:solidFill>
              </a:rPr>
            </a:br>
            <a:r>
              <a:rPr lang="tr-TR" altLang="en-US" sz="2220" b="1" dirty="0">
                <a:solidFill>
                  <a:schemeClr val="bg1"/>
                </a:solidFill>
              </a:rPr>
              <a:t>Sürdürülebilir Turizm odaklı gelişme ve büyüme hedeflerine gönülden bağlıyız. Yasal uyumun bir adım önüne geçerek yaptığımız işlerde kalite,çevre,gıda güvenliği,enerji,iş ve işçi sağlığı güvenliği konularında  uluslararası standartlara erişmek için gayret içerisindeyiz.</a:t>
            </a:r>
            <a:br>
              <a:rPr lang="tr-TR" altLang="en-US" sz="2220" b="1" dirty="0">
                <a:solidFill>
                  <a:schemeClr val="bg1"/>
                </a:solidFill>
              </a:rPr>
            </a:br>
            <a:br>
              <a:rPr lang="tr-TR" altLang="en-US" sz="2220" b="1" dirty="0">
                <a:solidFill>
                  <a:schemeClr val="bg1"/>
                </a:solidFill>
              </a:rPr>
            </a:br>
            <a:r>
              <a:rPr lang="tr-TR" altLang="en-US" sz="2220" b="1" dirty="0">
                <a:solidFill>
                  <a:schemeClr val="bg1"/>
                </a:solidFill>
              </a:rPr>
              <a:t>Tüm paydaşlarımızla kalıcı ve samimi lişkiler kurmaya özen göstererek toplumsal duyarlılığı göz önünde bulunduruyoruz. Sürdürülebilirlik risklerinin etkin biçimde yönetilmesi ve sürdürülebilir büyümenin uzun vadeli stratejilerle sağlanmasına odaklanıyoruz.</a:t>
            </a:r>
            <a:br>
              <a:rPr lang="tr-TR" altLang="en-US" sz="2220" b="1" dirty="0">
                <a:solidFill>
                  <a:schemeClr val="bg1"/>
                </a:solidFill>
              </a:rPr>
            </a:br>
            <a:br>
              <a:rPr lang="tr-TR" altLang="en-US" sz="2220" b="1" dirty="0">
                <a:solidFill>
                  <a:schemeClr val="bg1"/>
                </a:solidFill>
              </a:rPr>
            </a:br>
            <a:r>
              <a:rPr lang="tr-TR" altLang="en-US" sz="2220" b="1" dirty="0">
                <a:solidFill>
                  <a:schemeClr val="bg1"/>
                </a:solidFill>
              </a:rPr>
              <a:t>Sürdürülebilirlik Raporumuz 2025 dönemi ilk yarı verilerini içermektedir.</a:t>
            </a:r>
            <a:br>
              <a:rPr lang="tr-TR" altLang="en-US" sz="2220" b="1" dirty="0">
                <a:solidFill>
                  <a:schemeClr val="bg1"/>
                </a:solidFill>
              </a:rPr>
            </a:br>
            <a:br>
              <a:rPr lang="en-US" sz="1200" b="0" i="0" dirty="0">
                <a:solidFill>
                  <a:schemeClr val="bg1"/>
                </a:solidFill>
                <a:effectLst/>
              </a:rPr>
            </a:br>
            <a:br>
              <a:rPr lang="en-US" sz="1200" b="0" i="0" dirty="0">
                <a:solidFill>
                  <a:schemeClr val="bg1"/>
                </a:solidFill>
                <a:effectLst/>
              </a:rPr>
            </a:br>
            <a:br>
              <a:rPr lang="en-US" sz="1200" b="0" i="0" dirty="0">
                <a:solidFill>
                  <a:schemeClr val="bg1"/>
                </a:solidFill>
                <a:effectLst/>
              </a:rPr>
            </a:br>
            <a:br>
              <a:rPr lang="en-US" sz="1200" b="0" i="0" dirty="0">
                <a:solidFill>
                  <a:schemeClr val="bg1"/>
                </a:solidFill>
                <a:effectLst/>
              </a:rPr>
            </a:br>
            <a:endParaRPr lang="en-US" sz="1200" b="1" dirty="0">
              <a:solidFill>
                <a:schemeClr val="bg1"/>
              </a:solidFill>
            </a:endParaRPr>
          </a:p>
        </p:txBody>
      </p:sp>
      <p:pic>
        <p:nvPicPr>
          <p:cNvPr id="4" name="Picture 3"/>
          <p:cNvPicPr/>
          <p:nvPr/>
        </p:nvPicPr>
        <p:blipFill>
          <a:blip r:embed="rId1"/>
          <a:stretch>
            <a:fillRect/>
          </a:stretch>
        </p:blipFill>
        <p:spPr>
          <a:xfrm>
            <a:off x="7802880" y="3429000"/>
            <a:ext cx="4389755" cy="3429000"/>
          </a:xfrm>
          <a:prstGeom prst="rect">
            <a:avLst/>
          </a:prstGeom>
        </p:spPr>
      </p:pic>
      <p:pic>
        <p:nvPicPr>
          <p:cNvPr id="3" name="Picture 2"/>
          <p:cNvPicPr/>
          <p:nvPr/>
        </p:nvPicPr>
        <p:blipFill>
          <a:blip r:embed="rId2"/>
          <a:stretch>
            <a:fillRect/>
          </a:stretch>
        </p:blipFill>
        <p:spPr>
          <a:xfrm>
            <a:off x="7802880" y="0"/>
            <a:ext cx="438912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0750" y="624205"/>
            <a:ext cx="7299960" cy="4382135"/>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r>
              <a:rPr lang="tr-TR" altLang="en-US" sz="2220" b="1" kern="1200" dirty="0">
                <a:solidFill>
                  <a:schemeClr val="bg1"/>
                </a:solidFill>
                <a:latin typeface="+mj-lt"/>
                <a:ea typeface="+mj-ea"/>
                <a:cs typeface="+mj-cs"/>
              </a:rPr>
              <a:t>KÜLTÜREL MİRAS</a:t>
            </a: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Ramada By Wyndham Alibeyköy </a:t>
            </a:r>
            <a:r>
              <a:rPr lang="tr-TR" altLang="en-US" sz="2220" b="1" kern="1200" dirty="0">
                <a:solidFill>
                  <a:schemeClr val="bg1"/>
                </a:solidFill>
                <a:latin typeface="+mj-lt"/>
                <a:ea typeface="+mj-ea"/>
                <a:cs typeface="+mj-cs"/>
              </a:rPr>
              <a:t>olarak Kültürel Mirasımıza sahip çıkıp korumak adına ÇEKÜL Vakfına düzenli olarak bağış yapıyoruz.</a:t>
            </a: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4" name="Picture 3"/>
          <p:cNvPicPr/>
          <p:nvPr/>
        </p:nvPicPr>
        <p:blipFill>
          <a:blip r:embed="rId1"/>
          <a:stretch>
            <a:fillRect/>
          </a:stretch>
        </p:blipFill>
        <p:spPr>
          <a:xfrm>
            <a:off x="690880" y="4045585"/>
            <a:ext cx="3814445" cy="600075"/>
          </a:xfrm>
          <a:prstGeom prst="rect">
            <a:avLst/>
          </a:prstGeom>
        </p:spPr>
      </p:pic>
      <p:pic>
        <p:nvPicPr>
          <p:cNvPr id="3" name="Picture 2"/>
          <p:cNvPicPr/>
          <p:nvPr/>
        </p:nvPicPr>
        <p:blipFill>
          <a:blip r:embed="rId2"/>
          <a:stretch>
            <a:fillRect/>
          </a:stretch>
        </p:blipFill>
        <p:spPr>
          <a:xfrm>
            <a:off x="1389063" y="1285558"/>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0750" y="624205"/>
            <a:ext cx="7299960" cy="4382135"/>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r>
              <a:rPr lang="tr-TR" altLang="en-US" sz="2465" b="1" kern="1200" dirty="0">
                <a:solidFill>
                  <a:schemeClr val="bg1"/>
                </a:solidFill>
                <a:latin typeface="+mj-lt"/>
                <a:ea typeface="+mj-ea"/>
                <a:cs typeface="+mj-cs"/>
              </a:rPr>
              <a:t>BİYOÇEŞİTLİLİK</a:t>
            </a: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Ramada By Wyndham Alibeyköy</a:t>
            </a:r>
            <a:r>
              <a:rPr lang="tr-TR" altLang="en-US" sz="2220" b="1" kern="1200" dirty="0">
                <a:solidFill>
                  <a:schemeClr val="bg1"/>
                </a:solidFill>
                <a:latin typeface="+mj-lt"/>
                <a:ea typeface="+mj-ea"/>
                <a:cs typeface="+mj-cs"/>
              </a:rPr>
              <a:t> olarak biyoçeşitliliğimizi koruyarak gelecek nesillere yaşanabilir bir dünya bırakmak için TEMA Vakfına düzenli olarak bağış yapıyoruz.</a:t>
            </a: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4" name="Picture 3"/>
          <p:cNvPicPr/>
          <p:nvPr/>
        </p:nvPicPr>
        <p:blipFill>
          <a:blip r:embed="rId1"/>
          <a:stretch>
            <a:fillRect/>
          </a:stretch>
        </p:blipFill>
        <p:spPr>
          <a:xfrm>
            <a:off x="1007110" y="2597785"/>
            <a:ext cx="3333750"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0750" y="624205"/>
            <a:ext cx="7299960" cy="5732145"/>
          </a:xfrm>
        </p:spPr>
        <p:txBody>
          <a:bodyPr vert="horz" lIns="91440" tIns="45720" rIns="91440" bIns="45720" rtlCol="0" anchor="b">
            <a:normAutofit fontScale="90000"/>
          </a:bodyPr>
          <a:lstStyle/>
          <a:p>
            <a:pPr algn="ctr" fontAlgn="base"/>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en-US" sz="2220" b="1" kern="1200" dirty="0">
                <a:solidFill>
                  <a:schemeClr val="bg1"/>
                </a:solidFill>
                <a:latin typeface="+mj-lt"/>
                <a:ea typeface="+mj-ea"/>
                <a:cs typeface="+mj-cs"/>
              </a:rPr>
              <a:t> </a:t>
            </a: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HAYVAN SAĞLIĞI VE REFAHI</a:t>
            </a: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Birleşmiş Milletler Çevre Programı (UNEP) ve INTERPOL raporlarına göre ‘’yaban hayatı kaçakçılığı’’ yılda 25 milyar dolarlık bir karaborsa değeriyle dünyanın en büyük yasadışı ticaret türü olarak yer almaktadır.</a:t>
            </a: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r>
              <a:rPr lang="tr-TR" altLang="en-US" sz="2665" b="1" kern="1200" dirty="0">
                <a:solidFill>
                  <a:srgbClr val="FF0000"/>
                </a:solidFill>
                <a:latin typeface="+mj-lt"/>
                <a:ea typeface="+mj-ea"/>
                <a:cs typeface="+mj-cs"/>
              </a:rPr>
              <a:t>ZİYARET ETTİĞİNİZ LOKASYONLARDA YABAN HAYATI  TÜRLERİNDEN ÜRETİLEN HEDİYELİK EŞYA VE BENZERİ ÜRÜN ALMAYINIZ</a:t>
            </a:r>
            <a:br>
              <a:rPr lang="tr-TR" altLang="en-US" sz="2665" b="1" kern="1200" dirty="0">
                <a:solidFill>
                  <a:srgbClr val="FF0000"/>
                </a:solidFill>
                <a:latin typeface="+mj-lt"/>
                <a:ea typeface="+mj-ea"/>
                <a:cs typeface="+mj-cs"/>
              </a:rPr>
            </a:br>
            <a:r>
              <a:rPr lang="tr-TR" altLang="en-US" sz="8000" b="1" kern="1200" dirty="0">
                <a:solidFill>
                  <a:srgbClr val="FF0000"/>
                </a:solidFill>
                <a:latin typeface="+mj-lt"/>
                <a:ea typeface="+mj-ea"/>
                <a:cs typeface="+mj-cs"/>
              </a:rPr>
              <a:t>!</a:t>
            </a:r>
            <a:br>
              <a:rPr lang="en-US" sz="2665"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500" kern="1200" dirty="0">
                <a:solidFill>
                  <a:schemeClr val="bg1"/>
                </a:solidFill>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descr="Yaban Hayatı Yasak Görsel"/>
          <p:cNvPicPr>
            <a:picLocks noChangeAspect="1"/>
          </p:cNvPicPr>
          <p:nvPr/>
        </p:nvPicPr>
        <p:blipFill>
          <a:blip r:embed="rId1"/>
          <a:stretch>
            <a:fillRect/>
          </a:stretch>
        </p:blipFill>
        <p:spPr>
          <a:xfrm>
            <a:off x="1035685" y="1488440"/>
            <a:ext cx="3338195" cy="351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810" y="513715"/>
            <a:ext cx="4114800" cy="574929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en-US" sz="2400" b="1" dirty="0">
                <a:solidFill>
                  <a:schemeClr val="bg1"/>
                </a:solidFill>
                <a:latin typeface="+mj-lt"/>
                <a:ea typeface="+mj-ea"/>
                <a:cs typeface="+mj-cs"/>
                <a:sym typeface="+mn-ea"/>
              </a:rPr>
              <a:t>ENERJİ VE SU TASARRUFU</a:t>
            </a:r>
            <a:br>
              <a:rPr lang="tr-TR" altLang="en-US" sz="2400" b="1" dirty="0">
                <a:solidFill>
                  <a:schemeClr val="bg1"/>
                </a:solidFill>
                <a:latin typeface="+mj-lt"/>
                <a:ea typeface="+mj-ea"/>
                <a:cs typeface="+mj-cs"/>
                <a:sym typeface="+mn-ea"/>
              </a:rPr>
            </a:br>
            <a:br>
              <a:rPr lang="tr-TR" altLang="en-US" sz="2400" b="1" dirty="0">
                <a:solidFill>
                  <a:schemeClr val="bg1"/>
                </a:solidFill>
                <a:latin typeface="+mj-lt"/>
                <a:ea typeface="+mj-ea"/>
                <a:cs typeface="+mj-cs"/>
                <a:sym typeface="+mn-ea"/>
              </a:rPr>
            </a:br>
            <a:r>
              <a:rPr lang="tr-TR" altLang="en-US" sz="2400" b="1" dirty="0">
                <a:solidFill>
                  <a:schemeClr val="bg1"/>
                </a:solidFill>
                <a:latin typeface="+mj-lt"/>
                <a:ea typeface="+mj-ea"/>
                <a:cs typeface="+mj-cs"/>
                <a:sym typeface="+mn-ea"/>
              </a:rPr>
              <a:t>O</a:t>
            </a:r>
            <a:r>
              <a:rPr lang="tr-TR" altLang="en-US" sz="2000" b="1" dirty="0">
                <a:solidFill>
                  <a:schemeClr val="bg1"/>
                </a:solidFill>
                <a:latin typeface="+mj-lt"/>
                <a:ea typeface="+mj-ea"/>
                <a:cs typeface="+mj-cs"/>
                <a:sym typeface="+mn-ea"/>
              </a:rPr>
              <a:t>dalarımızda ve tesis ortak alanlarımızda </a:t>
            </a:r>
            <a:br>
              <a:rPr lang="tr-TR" altLang="en-US" sz="2000" b="1" dirty="0">
                <a:solidFill>
                  <a:schemeClr val="bg1"/>
                </a:solidFill>
                <a:latin typeface="+mj-lt"/>
                <a:ea typeface="+mj-ea"/>
                <a:cs typeface="+mj-cs"/>
                <a:sym typeface="+mn-ea"/>
              </a:rPr>
            </a:br>
            <a:r>
              <a:rPr lang="tr-TR" altLang="en-US" sz="2000" b="1" dirty="0">
                <a:solidFill>
                  <a:schemeClr val="bg1"/>
                </a:solidFill>
                <a:latin typeface="+mj-lt"/>
                <a:ea typeface="+mj-ea"/>
                <a:cs typeface="+mj-cs"/>
                <a:sym typeface="+mn-ea"/>
              </a:rPr>
              <a:t>elektrik ve su tasarrufuyla ilgili misafirlerimizi bilgilendirici ve yönlendirici tavsiyeler paylaşarak sürdürülebilirlik uygulamalarını gerçekleştirmekteyiz</a:t>
            </a:r>
            <a:endParaRPr lang="tr-TR" altLang="en-US" sz="2400" b="1" dirty="0">
              <a:solidFill>
                <a:schemeClr val="bg1"/>
              </a:solidFill>
              <a:latin typeface="+mj-lt"/>
              <a:ea typeface="+mj-ea"/>
              <a:cs typeface="+mj-cs"/>
              <a:sym typeface="+mn-ea"/>
            </a:endParaRPr>
          </a:p>
          <a:p>
            <a:pPr algn="ctr"/>
            <a:endParaRPr lang="tr-TR" altLang="en-US" sz="2400" b="1" dirty="0">
              <a:solidFill>
                <a:schemeClr val="bg1"/>
              </a:solidFill>
              <a:latin typeface="+mj-lt"/>
              <a:ea typeface="+mj-ea"/>
              <a:cs typeface="+mj-cs"/>
              <a:sym typeface="+mn-ea"/>
            </a:endParaRPr>
          </a:p>
          <a:p>
            <a:pPr algn="ctr"/>
            <a:endParaRPr lang="tr-TR" altLang="en-US" sz="2400" b="1" dirty="0">
              <a:solidFill>
                <a:schemeClr val="bg1"/>
              </a:solidFill>
              <a:latin typeface="+mj-lt"/>
              <a:ea typeface="+mj-ea"/>
              <a:cs typeface="+mj-cs"/>
              <a:sym typeface="+mn-ea"/>
            </a:endParaRPr>
          </a:p>
          <a:p>
            <a:pPr algn="ctr"/>
            <a:endParaRPr lang="tr-TR" altLang="en-US" sz="2400" b="1" dirty="0">
              <a:solidFill>
                <a:schemeClr val="bg1"/>
              </a:solidFill>
              <a:latin typeface="+mj-lt"/>
              <a:ea typeface="+mj-ea"/>
              <a:cs typeface="+mj-cs"/>
              <a:sym typeface="+mn-ea"/>
            </a:endParaRPr>
          </a:p>
          <a:p>
            <a:pPr algn="ctr"/>
            <a:br>
              <a:rPr lang="tr-TR" altLang="en-US" b="1" dirty="0">
                <a:solidFill>
                  <a:schemeClr val="bg1"/>
                </a:solidFill>
                <a:latin typeface="+mj-lt"/>
                <a:ea typeface="+mj-ea"/>
                <a:cs typeface="+mj-cs"/>
                <a:sym typeface="+mn-ea"/>
              </a:rPr>
            </a:br>
            <a:endParaRPr lang="en-US"/>
          </a:p>
        </p:txBody>
      </p:sp>
      <p:sp>
        <p:nvSpPr>
          <p:cNvPr id="2" name="Title 1"/>
          <p:cNvSpPr>
            <a:spLocks noGrp="1"/>
          </p:cNvSpPr>
          <p:nvPr>
            <p:ph type="title"/>
          </p:nvPr>
        </p:nvSpPr>
        <p:spPr>
          <a:xfrm>
            <a:off x="4730750" y="277495"/>
            <a:ext cx="7299960" cy="4246880"/>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b="0" i="0" kern="1200" dirty="0">
                <a:solidFill>
                  <a:schemeClr val="bg1"/>
                </a:solidFill>
                <a:effectLst/>
                <a:latin typeface="+mj-lt"/>
                <a:ea typeface="+mj-ea"/>
                <a:cs typeface="+mj-cs"/>
              </a:rPr>
            </a:br>
            <a:endParaRPr lang="en-US" sz="1500" b="1" kern="1200" dirty="0">
              <a:solidFill>
                <a:schemeClr val="bg1"/>
              </a:solidFill>
              <a:latin typeface="+mj-lt"/>
              <a:ea typeface="+mj-ea"/>
              <a:cs typeface="+mj-cs"/>
            </a:endParaRPr>
          </a:p>
        </p:txBody>
      </p:sp>
      <p:graphicFrame>
        <p:nvGraphicFramePr>
          <p:cNvPr id="3" name="Table 2"/>
          <p:cNvGraphicFramePr/>
          <p:nvPr>
            <p:custDataLst>
              <p:tags r:id="rId1"/>
            </p:custDataLst>
          </p:nvPr>
        </p:nvGraphicFramePr>
        <p:xfrm>
          <a:off x="617220" y="4175125"/>
          <a:ext cx="3898900" cy="907415"/>
        </p:xfrm>
        <a:graphic>
          <a:graphicData uri="http://schemas.openxmlformats.org/drawingml/2006/table">
            <a:tbl>
              <a:tblPr/>
              <a:tblGrid>
                <a:gridCol w="3898900"/>
              </a:tblGrid>
              <a:tr h="907415">
                <a:tc>
                  <a:txBody>
                    <a:bodyPr/>
                    <a:lstStyle/>
                    <a:p>
                      <a:pPr algn="ctr" fontAlgn="ctr"/>
                      <a:r>
                        <a:rPr lang="tr-TR" sz="1200" b="1" i="0">
                          <a:solidFill>
                            <a:srgbClr val="000000"/>
                          </a:solidFill>
                          <a:latin typeface="Calibri" panose="020F0502020204030204"/>
                          <a:ea typeface="Calibri" panose="020F0502020204030204"/>
                        </a:rPr>
                        <a:t>           </a:t>
                      </a:r>
                      <a:r>
                        <a:rPr lang="tr-TR" sz="1600" b="1" i="0">
                          <a:solidFill>
                            <a:srgbClr val="000000"/>
                          </a:solidFill>
                          <a:latin typeface="Calibri" panose="020F0502020204030204"/>
                          <a:ea typeface="Calibri" panose="020F0502020204030204"/>
                        </a:rPr>
                        <a:t>  </a:t>
                      </a:r>
                      <a:r>
                        <a:rPr sz="1600" b="1" i="0">
                          <a:solidFill>
                            <a:srgbClr val="000000"/>
                          </a:solidFill>
                          <a:latin typeface="Calibri" panose="020F0502020204030204"/>
                          <a:ea typeface="Calibri" panose="020F0502020204030204"/>
                        </a:rPr>
                        <a:t>202</a:t>
                      </a:r>
                      <a:r>
                        <a:rPr lang="tr-TR" sz="1600" b="1" i="0">
                          <a:solidFill>
                            <a:srgbClr val="000000"/>
                          </a:solidFill>
                          <a:latin typeface="Calibri" panose="020F0502020204030204"/>
                          <a:ea typeface="Calibri" panose="020F0502020204030204"/>
                        </a:rPr>
                        <a:t>5</a:t>
                      </a:r>
                      <a:r>
                        <a:rPr sz="1600" b="1" i="0">
                          <a:solidFill>
                            <a:srgbClr val="000000"/>
                          </a:solidFill>
                          <a:latin typeface="Calibri" panose="020F0502020204030204"/>
                          <a:ea typeface="Calibri" panose="020F0502020204030204"/>
                        </a:rPr>
                        <a:t> DÖNEMİ KİŞİ BAŞI </a:t>
                      </a:r>
                      <a:r>
                        <a:rPr lang="tr-TR" sz="1600" b="1" i="0">
                          <a:solidFill>
                            <a:srgbClr val="000000"/>
                          </a:solidFill>
                          <a:latin typeface="Calibri" panose="020F0502020204030204"/>
                          <a:ea typeface="Calibri" panose="020F0502020204030204"/>
                        </a:rPr>
                        <a:t>GECELİK KONAKLAMA </a:t>
                      </a:r>
                      <a:r>
                        <a:rPr sz="1600" b="1" i="0">
                          <a:solidFill>
                            <a:srgbClr val="000000"/>
                          </a:solidFill>
                          <a:latin typeface="Calibri" panose="020F0502020204030204"/>
                          <a:ea typeface="Calibri" panose="020F0502020204030204"/>
                        </a:rPr>
                        <a:t>ELEKTRİK TÜKETİM </a:t>
                      </a:r>
                      <a:r>
                        <a:rPr lang="tr-TR" sz="1600" b="1" i="0">
                          <a:solidFill>
                            <a:srgbClr val="000000"/>
                          </a:solidFill>
                          <a:latin typeface="Calibri" panose="020F0502020204030204"/>
                          <a:ea typeface="Calibri" panose="020F0502020204030204"/>
                        </a:rPr>
                        <a:t>16.37 KWH </a:t>
                      </a:r>
                      <a:r>
                        <a:rPr sz="1600" b="1" i="0">
                          <a:solidFill>
                            <a:srgbClr val="000000"/>
                          </a:solidFill>
                          <a:latin typeface="Calibri" panose="020F0502020204030204"/>
                          <a:ea typeface="Calibri" panose="020F0502020204030204"/>
                        </a:rPr>
                        <a:t> GERÇEKLEŞMİŞTİR.</a:t>
                      </a:r>
                      <a:endParaRPr sz="1600" b="1" i="0">
                        <a:solidFill>
                          <a:srgbClr val="000000"/>
                        </a:solidFill>
                        <a:latin typeface="Calibri" panose="020F0502020204030204"/>
                        <a:ea typeface="Calibri" panose="020F0502020204030204"/>
                      </a:endParaRPr>
                    </a:p>
                  </a:txBody>
                  <a:tcPr marL="9842" marR="9842" marT="984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00B0F0"/>
                    </a:solidFill>
                  </a:tcPr>
                </a:tc>
              </a:tr>
            </a:tbl>
          </a:graphicData>
        </a:graphic>
      </p:graphicFrame>
      <p:graphicFrame>
        <p:nvGraphicFramePr>
          <p:cNvPr id="4" name="Table 3"/>
          <p:cNvGraphicFramePr/>
          <p:nvPr>
            <p:custDataLst>
              <p:tags r:id="rId2"/>
            </p:custDataLst>
          </p:nvPr>
        </p:nvGraphicFramePr>
        <p:xfrm>
          <a:off x="617220" y="5250815"/>
          <a:ext cx="3898900" cy="801370"/>
        </p:xfrm>
        <a:graphic>
          <a:graphicData uri="http://schemas.openxmlformats.org/drawingml/2006/table">
            <a:tbl>
              <a:tblPr/>
              <a:tblGrid>
                <a:gridCol w="3898900"/>
              </a:tblGrid>
              <a:tr h="801370">
                <a:tc>
                  <a:txBody>
                    <a:bodyPr/>
                    <a:lstStyle/>
                    <a:p>
                      <a:pPr algn="ctr" fontAlgn="ctr"/>
                      <a:endParaRPr sz="1200" b="1" i="0">
                        <a:solidFill>
                          <a:srgbClr val="000000"/>
                        </a:solidFill>
                        <a:latin typeface="Calibri" panose="020F0502020204030204"/>
                        <a:ea typeface="Calibri" panose="020F0502020204030204"/>
                      </a:endParaRPr>
                    </a:p>
                    <a:p>
                      <a:pPr algn="ctr" fontAlgn="ctr"/>
                      <a:r>
                        <a:rPr sz="1600" b="1" i="0">
                          <a:solidFill>
                            <a:srgbClr val="000000"/>
                          </a:solidFill>
                          <a:latin typeface="Calibri" panose="020F0502020204030204"/>
                          <a:ea typeface="Calibri" panose="020F0502020204030204"/>
                        </a:rPr>
                        <a:t> 202</a:t>
                      </a:r>
                      <a:r>
                        <a:rPr lang="tr-TR" sz="1600" b="1" i="0">
                          <a:solidFill>
                            <a:srgbClr val="000000"/>
                          </a:solidFill>
                          <a:latin typeface="Calibri" panose="020F0502020204030204"/>
                          <a:ea typeface="Calibri" panose="020F0502020204030204"/>
                        </a:rPr>
                        <a:t>5</a:t>
                      </a:r>
                      <a:r>
                        <a:rPr sz="1600" b="1" i="0">
                          <a:solidFill>
                            <a:srgbClr val="000000"/>
                          </a:solidFill>
                          <a:latin typeface="Calibri" panose="020F0502020204030204"/>
                          <a:ea typeface="Calibri" panose="020F0502020204030204"/>
                        </a:rPr>
                        <a:t>DÖNEMİ KİŞİ BAŞI </a:t>
                      </a:r>
                      <a:r>
                        <a:rPr lang="tr-TR" sz="1600" b="1" i="0">
                          <a:solidFill>
                            <a:srgbClr val="000000"/>
                          </a:solidFill>
                          <a:latin typeface="Calibri" panose="020F0502020204030204"/>
                          <a:ea typeface="Calibri" panose="020F0502020204030204"/>
                        </a:rPr>
                        <a:t>GECELİK KONAKLAMA </a:t>
                      </a:r>
                      <a:r>
                        <a:rPr sz="1600" b="1" i="0">
                          <a:solidFill>
                            <a:srgbClr val="000000"/>
                          </a:solidFill>
                          <a:latin typeface="Calibri" panose="020F0502020204030204"/>
                          <a:ea typeface="Calibri" panose="020F0502020204030204"/>
                        </a:rPr>
                        <a:t>SU</a:t>
                      </a:r>
                      <a:r>
                        <a:rPr lang="tr-TR" sz="1600" b="1" i="0">
                          <a:solidFill>
                            <a:srgbClr val="000000"/>
                          </a:solidFill>
                          <a:latin typeface="Calibri" panose="020F0502020204030204"/>
                          <a:ea typeface="Calibri" panose="020F0502020204030204"/>
                        </a:rPr>
                        <a:t>  </a:t>
                      </a:r>
                      <a:r>
                        <a:rPr sz="1600" b="1" i="0">
                          <a:solidFill>
                            <a:srgbClr val="000000"/>
                          </a:solidFill>
                          <a:latin typeface="Calibri" panose="020F0502020204030204"/>
                          <a:ea typeface="Calibri" panose="020F0502020204030204"/>
                        </a:rPr>
                        <a:t>TÜKETİM </a:t>
                      </a:r>
                      <a:r>
                        <a:rPr lang="tr-TR" sz="1600" b="1" i="0">
                          <a:solidFill>
                            <a:srgbClr val="000000"/>
                          </a:solidFill>
                          <a:latin typeface="Calibri" panose="020F0502020204030204"/>
                          <a:ea typeface="Calibri" panose="020F0502020204030204"/>
                        </a:rPr>
                        <a:t>0.22 M3</a:t>
                      </a:r>
                      <a:r>
                        <a:rPr sz="1600" b="1" i="0">
                          <a:solidFill>
                            <a:srgbClr val="000000"/>
                          </a:solidFill>
                          <a:latin typeface="Calibri" panose="020F0502020204030204"/>
                          <a:ea typeface="Calibri" panose="020F0502020204030204"/>
                        </a:rPr>
                        <a:t> GERÇEKLEŞMİŞTİR.</a:t>
                      </a:r>
                      <a:endParaRPr sz="1600" b="1" i="0">
                        <a:solidFill>
                          <a:srgbClr val="000000"/>
                        </a:solidFill>
                        <a:latin typeface="Calibri" panose="020F0502020204030204"/>
                        <a:ea typeface="Calibri" panose="020F0502020204030204"/>
                      </a:endParaRPr>
                    </a:p>
                  </a:txBody>
                  <a:tcPr marL="9842" marR="9842" marT="984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00B0F0"/>
                    </a:solidFill>
                  </a:tcPr>
                </a:tc>
              </a:tr>
            </a:tbl>
          </a:graphicData>
        </a:graphic>
      </p:graphicFrame>
      <p:pic>
        <p:nvPicPr>
          <p:cNvPr id="7" name="Picture 6"/>
          <p:cNvPicPr>
            <a:picLocks noChangeAspect="1"/>
          </p:cNvPicPr>
          <p:nvPr/>
        </p:nvPicPr>
        <p:blipFill>
          <a:blip r:embed="rId3"/>
          <a:stretch>
            <a:fillRect/>
          </a:stretch>
        </p:blipFill>
        <p:spPr>
          <a:xfrm>
            <a:off x="5019040" y="624840"/>
            <a:ext cx="3261995" cy="2548890"/>
          </a:xfrm>
          <a:prstGeom prst="rect">
            <a:avLst/>
          </a:prstGeom>
        </p:spPr>
      </p:pic>
      <p:pic>
        <p:nvPicPr>
          <p:cNvPr id="13" name="Picture 12"/>
          <p:cNvPicPr>
            <a:picLocks noChangeAspect="1"/>
          </p:cNvPicPr>
          <p:nvPr/>
        </p:nvPicPr>
        <p:blipFill>
          <a:blip r:embed="rId4"/>
          <a:stretch>
            <a:fillRect/>
          </a:stretch>
        </p:blipFill>
        <p:spPr>
          <a:xfrm>
            <a:off x="8589010" y="3818890"/>
            <a:ext cx="3216910" cy="2402205"/>
          </a:xfrm>
          <a:prstGeom prst="rect">
            <a:avLst/>
          </a:prstGeom>
        </p:spPr>
      </p:pic>
      <p:pic>
        <p:nvPicPr>
          <p:cNvPr id="5" name="Picture 4"/>
          <p:cNvPicPr/>
          <p:nvPr/>
        </p:nvPicPr>
        <p:blipFill>
          <a:blip r:embed="rId5"/>
          <a:stretch>
            <a:fillRect/>
          </a:stretch>
        </p:blipFill>
        <p:spPr>
          <a:xfrm>
            <a:off x="8589010" y="624205"/>
            <a:ext cx="3224530" cy="2550160"/>
          </a:xfrm>
          <a:prstGeom prst="rect">
            <a:avLst/>
          </a:prstGeom>
        </p:spPr>
      </p:pic>
      <p:pic>
        <p:nvPicPr>
          <p:cNvPr id="6" name="Picture 5"/>
          <p:cNvPicPr/>
          <p:nvPr/>
        </p:nvPicPr>
        <p:blipFill>
          <a:blip r:embed="rId6"/>
          <a:stretch>
            <a:fillRect/>
          </a:stretch>
        </p:blipFill>
        <p:spPr>
          <a:xfrm>
            <a:off x="5059680" y="3818890"/>
            <a:ext cx="3266440" cy="2443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b="1">
                <a:solidFill>
                  <a:srgbClr val="000000"/>
                </a:solidFill>
                <a:latin typeface="Calibri" panose="020F0502020204030204"/>
                <a:ea typeface="Calibri" panose="020F0502020204030204"/>
                <a:sym typeface="+mn-ea"/>
              </a:rPr>
              <a:t>2023 DÖNEMİ KİŞİ BAŞI ELEKTRİK KWH TÜKETİM 97.79  </a:t>
            </a:r>
            <a:r>
              <a:rPr lang="tr-TR" b="1">
                <a:solidFill>
                  <a:srgbClr val="000000"/>
                </a:solidFill>
                <a:latin typeface="Calibri" panose="020F0502020204030204"/>
                <a:ea typeface="Calibri" panose="020F0502020204030204"/>
                <a:sym typeface="+mn-ea"/>
              </a:rPr>
              <a:t>                  </a:t>
            </a:r>
            <a:r>
              <a:rPr b="1">
                <a:solidFill>
                  <a:srgbClr val="000000"/>
                </a:solidFill>
                <a:latin typeface="Calibri" panose="020F0502020204030204"/>
                <a:ea typeface="Calibri" panose="020F0502020204030204"/>
                <a:sym typeface="+mn-ea"/>
              </a:rPr>
              <a:t>2024 DÖNEMİ KİŞİ BAŞI ELEKTRİK KWH TÜKETİM 17.46 HEDEF BEKLENTİLERİN </a:t>
            </a:r>
            <a:r>
              <a:rPr lang="tr-TR" b="1">
                <a:solidFill>
                  <a:srgbClr val="000000"/>
                </a:solidFill>
                <a:latin typeface="Calibri" panose="020F0502020204030204"/>
                <a:ea typeface="Calibri" panose="020F0502020204030204"/>
                <a:sym typeface="+mn-ea"/>
              </a:rPr>
              <a:t>%17 </a:t>
            </a:r>
            <a:r>
              <a:rPr b="1">
                <a:solidFill>
                  <a:srgbClr val="000000"/>
                </a:solidFill>
                <a:latin typeface="Calibri" panose="020F0502020204030204"/>
                <a:ea typeface="Calibri" panose="020F0502020204030204"/>
                <a:sym typeface="+mn-ea"/>
              </a:rPr>
              <a:t>ÜZERİNDE GERÇEKLEŞMİŞTİR.</a:t>
            </a: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en-US" sz="2220" b="1" dirty="0">
                <a:solidFill>
                  <a:schemeClr val="bg1"/>
                </a:solidFill>
                <a:latin typeface="+mj-lt"/>
                <a:ea typeface="+mj-ea"/>
                <a:cs typeface="+mj-cs"/>
                <a:sym typeface="+mn-ea"/>
              </a:rPr>
              <a:t>MİSAFİR MEMNUNİYETİ</a:t>
            </a:r>
            <a:br>
              <a:rPr lang="tr-TR" altLang="en-US" sz="2220" b="1" dirty="0">
                <a:solidFill>
                  <a:schemeClr val="bg1"/>
                </a:solidFill>
                <a:latin typeface="+mj-lt"/>
                <a:ea typeface="+mj-ea"/>
                <a:cs typeface="+mj-cs"/>
                <a:sym typeface="+mn-ea"/>
              </a:rPr>
            </a:br>
            <a:br>
              <a:rPr lang="tr-TR" altLang="en-US" sz="2220" b="1" dirty="0">
                <a:solidFill>
                  <a:schemeClr val="bg1"/>
                </a:solidFill>
                <a:latin typeface="+mj-lt"/>
                <a:ea typeface="+mj-ea"/>
                <a:cs typeface="+mj-cs"/>
                <a:sym typeface="+mn-ea"/>
              </a:rPr>
            </a:br>
            <a:br>
              <a:rPr lang="tr-TR" altLang="en-US" sz="2220" b="1" dirty="0">
                <a:solidFill>
                  <a:schemeClr val="bg1"/>
                </a:solidFill>
                <a:latin typeface="+mj-lt"/>
                <a:ea typeface="+mj-ea"/>
                <a:cs typeface="+mj-cs"/>
                <a:sym typeface="+mn-ea"/>
              </a:rPr>
            </a:br>
            <a:r>
              <a:rPr lang="tr-TR" altLang="en-US" sz="2220" b="1" dirty="0">
                <a:solidFill>
                  <a:schemeClr val="bg1"/>
                </a:solidFill>
                <a:latin typeface="+mj-lt"/>
                <a:ea typeface="+mj-ea"/>
                <a:cs typeface="+mj-cs"/>
                <a:sym typeface="+mn-ea"/>
              </a:rPr>
              <a:t>Odalarda Sürdürülebilirlik üzerine misafir memnuniyet anketleri konulmuş olup düzenli olarak takip edilerek kayıt altına alınmaktadır. </a:t>
            </a:r>
            <a:br>
              <a:rPr lang="tr-TR" altLang="en-US" sz="2220" b="1" dirty="0">
                <a:solidFill>
                  <a:schemeClr val="bg1"/>
                </a:solidFill>
                <a:latin typeface="+mj-lt"/>
                <a:ea typeface="+mj-ea"/>
                <a:cs typeface="+mj-cs"/>
                <a:sym typeface="+mn-ea"/>
              </a:rPr>
            </a:br>
            <a:br>
              <a:rPr lang="tr-TR" altLang="en-US" sz="2220" b="1" dirty="0">
                <a:solidFill>
                  <a:schemeClr val="bg1"/>
                </a:solidFill>
                <a:latin typeface="+mj-lt"/>
                <a:ea typeface="+mj-ea"/>
                <a:cs typeface="+mj-cs"/>
                <a:sym typeface="+mn-ea"/>
              </a:rPr>
            </a:br>
            <a:r>
              <a:rPr lang="tr-TR" altLang="en-US" sz="2220" b="1" dirty="0">
                <a:solidFill>
                  <a:schemeClr val="bg1"/>
                </a:solidFill>
                <a:latin typeface="+mj-lt"/>
                <a:ea typeface="+mj-ea"/>
                <a:cs typeface="+mj-cs"/>
                <a:sym typeface="+mn-ea"/>
              </a:rPr>
              <a:t>Anket misafir memnuniyet oranı </a:t>
            </a:r>
            <a:endParaRPr lang="tr-TR" altLang="en-US" sz="2220" b="1" dirty="0">
              <a:solidFill>
                <a:schemeClr val="bg1"/>
              </a:solidFill>
              <a:latin typeface="+mj-lt"/>
              <a:ea typeface="+mj-ea"/>
              <a:cs typeface="+mj-cs"/>
              <a:sym typeface="+mn-ea"/>
            </a:endParaRPr>
          </a:p>
          <a:p>
            <a:pPr algn="ctr"/>
            <a:r>
              <a:rPr lang="tr-TR" altLang="en-US" sz="2220" b="1" dirty="0">
                <a:solidFill>
                  <a:schemeClr val="bg1"/>
                </a:solidFill>
                <a:latin typeface="+mj-lt"/>
                <a:ea typeface="+mj-ea"/>
                <a:cs typeface="+mj-cs"/>
                <a:sym typeface="+mn-ea"/>
              </a:rPr>
              <a:t>% 83 gerçekleşmiştir.</a:t>
            </a:r>
            <a:endParaRPr lang="tr-TR" altLang="en-US" sz="2220" b="1" dirty="0">
              <a:solidFill>
                <a:schemeClr val="bg1"/>
              </a:solidFill>
              <a:latin typeface="+mj-lt"/>
              <a:ea typeface="+mj-ea"/>
              <a:cs typeface="+mj-cs"/>
              <a:sym typeface="+mn-ea"/>
            </a:endParaRPr>
          </a:p>
          <a:p>
            <a:pPr algn="ctr"/>
            <a:endParaRPr lang="en-US" sz="2220"/>
          </a:p>
          <a:p>
            <a:pPr algn="ctr"/>
            <a:endParaRPr lang="en-US" sz="2220"/>
          </a:p>
        </p:txBody>
      </p:sp>
      <p:sp>
        <p:nvSpPr>
          <p:cNvPr id="2" name="Title 1"/>
          <p:cNvSpPr>
            <a:spLocks noGrp="1"/>
          </p:cNvSpPr>
          <p:nvPr>
            <p:ph type="title"/>
          </p:nvPr>
        </p:nvSpPr>
        <p:spPr>
          <a:xfrm>
            <a:off x="4730750" y="277495"/>
            <a:ext cx="7299960" cy="5584190"/>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b="0" i="0" kern="1200" dirty="0">
                <a:solidFill>
                  <a:schemeClr val="bg1"/>
                </a:solidFill>
                <a:effectLst/>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aphicFrame>
        <p:nvGraphicFramePr>
          <p:cNvPr id="5" name="Table 4"/>
          <p:cNvGraphicFramePr/>
          <p:nvPr>
            <p:custDataLst>
              <p:tags r:id="rId1"/>
            </p:custDataLst>
          </p:nvPr>
        </p:nvGraphicFramePr>
        <p:xfrm>
          <a:off x="929640" y="5184140"/>
          <a:ext cx="3355975" cy="678180"/>
        </p:xfrm>
        <a:graphic>
          <a:graphicData uri="http://schemas.openxmlformats.org/drawingml/2006/table">
            <a:tbl>
              <a:tblPr/>
              <a:tblGrid>
                <a:gridCol w="3355975"/>
              </a:tblGrid>
              <a:tr h="678180">
                <a:tc>
                  <a:txBody>
                    <a:bodyPr/>
                    <a:lstStyle/>
                    <a:p>
                      <a:pPr algn="ctr" fontAlgn="ctr"/>
                      <a:r>
                        <a:rPr lang="tr-TR" sz="1200" b="1" i="0">
                          <a:solidFill>
                            <a:srgbClr val="000000"/>
                          </a:solidFill>
                          <a:latin typeface="Calibri" panose="020F0502020204030204"/>
                          <a:ea typeface="Calibri" panose="020F0502020204030204"/>
                        </a:rPr>
                        <a:t>       </a:t>
                      </a:r>
                      <a:r>
                        <a:rPr sz="1600" b="1" i="0">
                          <a:solidFill>
                            <a:srgbClr val="000000"/>
                          </a:solidFill>
                          <a:latin typeface="Calibri" panose="020F0502020204030204"/>
                          <a:ea typeface="Calibri" panose="020F0502020204030204"/>
                        </a:rPr>
                        <a:t>202</a:t>
                      </a:r>
                      <a:r>
                        <a:rPr lang="tr-TR" sz="1600" b="1" i="0">
                          <a:solidFill>
                            <a:srgbClr val="000000"/>
                          </a:solidFill>
                          <a:latin typeface="Calibri" panose="020F0502020204030204"/>
                          <a:ea typeface="Calibri" panose="020F0502020204030204"/>
                        </a:rPr>
                        <a:t>5</a:t>
                      </a:r>
                      <a:r>
                        <a:rPr sz="1600" b="1" i="0">
                          <a:solidFill>
                            <a:srgbClr val="000000"/>
                          </a:solidFill>
                          <a:latin typeface="Calibri" panose="020F0502020204030204"/>
                          <a:ea typeface="Calibri" panose="020F0502020204030204"/>
                        </a:rPr>
                        <a:t> DÖNEMİ </a:t>
                      </a:r>
                      <a:r>
                        <a:rPr lang="tr-TR" sz="1600" b="1" i="0">
                          <a:solidFill>
                            <a:srgbClr val="000000"/>
                          </a:solidFill>
                          <a:latin typeface="Calibri" panose="020F0502020204030204"/>
                          <a:ea typeface="Calibri" panose="020F0502020204030204"/>
                        </a:rPr>
                        <a:t>GOOLE PUANI 4.3</a:t>
                      </a:r>
                      <a:endParaRPr sz="1600" b="1" i="0">
                        <a:solidFill>
                          <a:srgbClr val="000000"/>
                        </a:solidFill>
                        <a:latin typeface="Calibri" panose="020F0502020204030204"/>
                        <a:ea typeface="Calibri" panose="020F0502020204030204"/>
                      </a:endParaRPr>
                    </a:p>
                    <a:p>
                      <a:pPr algn="ctr" fontAlgn="ctr"/>
                      <a:r>
                        <a:rPr sz="1600" b="1" i="0">
                          <a:solidFill>
                            <a:srgbClr val="000000"/>
                          </a:solidFill>
                          <a:latin typeface="Calibri" panose="020F0502020204030204"/>
                          <a:ea typeface="Calibri" panose="020F0502020204030204"/>
                        </a:rPr>
                        <a:t>GERÇEKLEŞMİŞTİR.</a:t>
                      </a:r>
                      <a:endParaRPr sz="1600" b="1" i="0">
                        <a:solidFill>
                          <a:srgbClr val="000000"/>
                        </a:solidFill>
                        <a:latin typeface="Calibri" panose="020F0502020204030204"/>
                        <a:ea typeface="Calibri" panose="020F0502020204030204"/>
                      </a:endParaRPr>
                    </a:p>
                  </a:txBody>
                  <a:tcPr marL="9842" marR="9842" marT="984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00B0F0"/>
                    </a:solidFill>
                  </a:tcPr>
                </a:tc>
              </a:tr>
            </a:tbl>
          </a:graphicData>
        </a:graphic>
      </p:graphicFrame>
      <p:pic>
        <p:nvPicPr>
          <p:cNvPr id="3" name="Picture 2"/>
          <p:cNvPicPr/>
          <p:nvPr/>
        </p:nvPicPr>
        <p:blipFill>
          <a:blip r:embed="rId2"/>
          <a:stretch>
            <a:fillRect/>
          </a:stretch>
        </p:blipFill>
        <p:spPr>
          <a:xfrm>
            <a:off x="5167630" y="3429000"/>
            <a:ext cx="6426835" cy="2927350"/>
          </a:xfrm>
          <a:prstGeom prst="rect">
            <a:avLst/>
          </a:prstGeom>
        </p:spPr>
      </p:pic>
      <p:pic>
        <p:nvPicPr>
          <p:cNvPr id="4" name="Picture 3"/>
          <p:cNvPicPr/>
          <p:nvPr/>
        </p:nvPicPr>
        <p:blipFill>
          <a:blip r:embed="rId3"/>
          <a:stretch>
            <a:fillRect/>
          </a:stretch>
        </p:blipFill>
        <p:spPr>
          <a:xfrm>
            <a:off x="7527608" y="624523"/>
            <a:ext cx="1704975" cy="2428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b="1">
                <a:solidFill>
                  <a:srgbClr val="000000"/>
                </a:solidFill>
                <a:latin typeface="Calibri" panose="020F0502020204030204"/>
                <a:ea typeface="Calibri" panose="020F0502020204030204"/>
                <a:sym typeface="+mn-ea"/>
              </a:rPr>
              <a:t>2023 DÖNEMİ KİŞİ BAŞI ELEKTRİK KWH TÜKETİM 97.79  </a:t>
            </a:r>
            <a:r>
              <a:rPr lang="tr-TR" b="1">
                <a:solidFill>
                  <a:srgbClr val="000000"/>
                </a:solidFill>
                <a:latin typeface="Calibri" panose="020F0502020204030204"/>
                <a:ea typeface="Calibri" panose="020F0502020204030204"/>
                <a:sym typeface="+mn-ea"/>
              </a:rPr>
              <a:t>                  </a:t>
            </a:r>
            <a:r>
              <a:rPr b="1">
                <a:solidFill>
                  <a:srgbClr val="000000"/>
                </a:solidFill>
                <a:latin typeface="Calibri" panose="020F0502020204030204"/>
                <a:ea typeface="Calibri" panose="020F0502020204030204"/>
                <a:sym typeface="+mn-ea"/>
              </a:rPr>
              <a:t>2024 DÖNEMİ KİŞİ BAŞI ELEKTRİK KWH TÜKETİM 17.46 HEDEF BEKLENTİLERİN </a:t>
            </a:r>
            <a:r>
              <a:rPr lang="tr-TR" b="1">
                <a:solidFill>
                  <a:srgbClr val="000000"/>
                </a:solidFill>
                <a:latin typeface="Calibri" panose="020F0502020204030204"/>
                <a:ea typeface="Calibri" panose="020F0502020204030204"/>
                <a:sym typeface="+mn-ea"/>
              </a:rPr>
              <a:t>%17 </a:t>
            </a:r>
            <a:r>
              <a:rPr b="1">
                <a:solidFill>
                  <a:srgbClr val="000000"/>
                </a:solidFill>
                <a:latin typeface="Calibri" panose="020F0502020204030204"/>
                <a:ea typeface="Calibri" panose="020F0502020204030204"/>
                <a:sym typeface="+mn-ea"/>
              </a:rPr>
              <a:t>ÜZERİNDE GERÇEKLEŞMİŞTİR.</a:t>
            </a: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en-US" sz="2220" b="1" dirty="0">
                <a:solidFill>
                  <a:schemeClr val="bg1"/>
                </a:solidFill>
                <a:latin typeface="+mj-lt"/>
                <a:ea typeface="+mj-ea"/>
                <a:cs typeface="+mj-cs"/>
                <a:sym typeface="+mn-ea"/>
              </a:rPr>
              <a:t>ÇEVRE VE ATIK YÖNETİMİ</a:t>
            </a:r>
            <a:br>
              <a:rPr lang="tr-TR" altLang="en-US" sz="2220" b="1" dirty="0">
                <a:solidFill>
                  <a:schemeClr val="bg1"/>
                </a:solidFill>
                <a:latin typeface="+mj-lt"/>
                <a:ea typeface="+mj-ea"/>
                <a:cs typeface="+mj-cs"/>
                <a:sym typeface="+mn-ea"/>
              </a:rPr>
            </a:br>
            <a:endParaRPr lang="tr-TR" altLang="en-US" sz="2220" b="1" dirty="0">
              <a:solidFill>
                <a:schemeClr val="bg1"/>
              </a:solidFill>
              <a:latin typeface="+mj-lt"/>
              <a:ea typeface="+mj-ea"/>
              <a:cs typeface="+mj-cs"/>
              <a:sym typeface="+mn-ea"/>
            </a:endParaRPr>
          </a:p>
          <a:p>
            <a:pPr algn="ctr"/>
            <a:br>
              <a:rPr lang="en-US" sz="2220" b="1" dirty="0">
                <a:solidFill>
                  <a:schemeClr val="bg1"/>
                </a:solidFill>
                <a:latin typeface="+mj-lt"/>
                <a:ea typeface="+mj-ea"/>
                <a:cs typeface="+mj-cs"/>
                <a:sym typeface="+mn-ea"/>
              </a:rPr>
            </a:br>
            <a:r>
              <a:rPr lang="tr-TR" altLang="en-US" sz="2220" b="1" dirty="0">
                <a:solidFill>
                  <a:schemeClr val="bg1"/>
                </a:solidFill>
                <a:latin typeface="+mj-lt"/>
                <a:ea typeface="+mj-ea"/>
                <a:cs typeface="+mj-cs"/>
                <a:sym typeface="+mn-ea"/>
              </a:rPr>
              <a:t>Ortak alanlar ve odalarımızda plastik,cam,metal,kağıt ve geri dönüştürülemeyen atıkları ayrıştırmaktayız.</a:t>
            </a:r>
            <a:br>
              <a:rPr lang="tr-TR" altLang="en-US" sz="2220" b="1" dirty="0">
                <a:solidFill>
                  <a:schemeClr val="bg1"/>
                </a:solidFill>
                <a:latin typeface="+mj-lt"/>
                <a:ea typeface="+mj-ea"/>
                <a:cs typeface="+mj-cs"/>
                <a:sym typeface="+mn-ea"/>
              </a:rPr>
            </a:br>
            <a:br>
              <a:rPr lang="tr-TR" altLang="en-US" sz="2220" b="1" dirty="0">
                <a:solidFill>
                  <a:schemeClr val="bg1"/>
                </a:solidFill>
                <a:latin typeface="+mj-lt"/>
                <a:ea typeface="+mj-ea"/>
                <a:cs typeface="+mj-cs"/>
                <a:sym typeface="+mn-ea"/>
              </a:rPr>
            </a:br>
            <a:br>
              <a:rPr lang="tr-TR" altLang="en-US" b="1" dirty="0">
                <a:solidFill>
                  <a:schemeClr val="bg1"/>
                </a:solidFill>
                <a:latin typeface="+mj-lt"/>
                <a:ea typeface="+mj-ea"/>
                <a:cs typeface="+mj-cs"/>
                <a:sym typeface="+mn-ea"/>
              </a:rPr>
            </a:br>
            <a:br>
              <a:rPr lang="tr-TR" altLang="en-US" b="1" dirty="0">
                <a:solidFill>
                  <a:schemeClr val="bg1"/>
                </a:solidFill>
                <a:latin typeface="+mj-lt"/>
                <a:ea typeface="+mj-ea"/>
                <a:cs typeface="+mj-cs"/>
                <a:sym typeface="+mn-ea"/>
              </a:rPr>
            </a:br>
            <a:endParaRPr lang="en-US"/>
          </a:p>
        </p:txBody>
      </p:sp>
      <p:sp>
        <p:nvSpPr>
          <p:cNvPr id="2" name="Title 1"/>
          <p:cNvSpPr>
            <a:spLocks noGrp="1"/>
          </p:cNvSpPr>
          <p:nvPr>
            <p:ph type="title"/>
          </p:nvPr>
        </p:nvSpPr>
        <p:spPr>
          <a:xfrm>
            <a:off x="4730750" y="277495"/>
            <a:ext cx="7299960" cy="5584190"/>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b="0" i="0" kern="1200" dirty="0">
                <a:solidFill>
                  <a:schemeClr val="bg1"/>
                </a:solidFill>
                <a:effectLst/>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aphicFrame>
        <p:nvGraphicFramePr>
          <p:cNvPr id="5" name="Table 4"/>
          <p:cNvGraphicFramePr/>
          <p:nvPr>
            <p:custDataLst>
              <p:tags r:id="rId1"/>
            </p:custDataLst>
          </p:nvPr>
        </p:nvGraphicFramePr>
        <p:xfrm>
          <a:off x="929640" y="5184140"/>
          <a:ext cx="3355975" cy="786765"/>
        </p:xfrm>
        <a:graphic>
          <a:graphicData uri="http://schemas.openxmlformats.org/drawingml/2006/table">
            <a:tbl>
              <a:tblPr/>
              <a:tblGrid>
                <a:gridCol w="3355975"/>
              </a:tblGrid>
              <a:tr h="786765">
                <a:tc>
                  <a:txBody>
                    <a:bodyPr/>
                    <a:lstStyle/>
                    <a:p>
                      <a:pPr algn="ctr" fontAlgn="ctr"/>
                      <a:r>
                        <a:rPr lang="tr-TR" sz="1200" b="1" i="0">
                          <a:solidFill>
                            <a:srgbClr val="000000"/>
                          </a:solidFill>
                          <a:latin typeface="Calibri" panose="020F0502020204030204"/>
                          <a:ea typeface="Calibri" panose="020F0502020204030204"/>
                        </a:rPr>
                        <a:t>      </a:t>
                      </a:r>
                      <a:r>
                        <a:rPr sz="1600" b="1" i="0">
                          <a:solidFill>
                            <a:srgbClr val="000000"/>
                          </a:solidFill>
                          <a:latin typeface="Calibri" panose="020F0502020204030204"/>
                          <a:ea typeface="Calibri" panose="020F0502020204030204"/>
                        </a:rPr>
                        <a:t>202</a:t>
                      </a:r>
                      <a:r>
                        <a:rPr lang="tr-TR" sz="1600" b="1" i="0">
                          <a:solidFill>
                            <a:srgbClr val="000000"/>
                          </a:solidFill>
                          <a:latin typeface="Calibri" panose="020F0502020204030204"/>
                          <a:ea typeface="Calibri" panose="020F0502020204030204"/>
                        </a:rPr>
                        <a:t>5</a:t>
                      </a:r>
                      <a:r>
                        <a:rPr sz="1600" b="1" i="0">
                          <a:solidFill>
                            <a:srgbClr val="000000"/>
                          </a:solidFill>
                          <a:latin typeface="Calibri" panose="020F0502020204030204"/>
                          <a:ea typeface="Calibri" panose="020F0502020204030204"/>
                        </a:rPr>
                        <a:t> DÖNEMİ KİŞİ BAŞ</a:t>
                      </a:r>
                      <a:r>
                        <a:rPr lang="tr-TR" sz="1600" b="1" i="0">
                          <a:solidFill>
                            <a:srgbClr val="000000"/>
                          </a:solidFill>
                          <a:latin typeface="Calibri" panose="020F0502020204030204"/>
                          <a:ea typeface="Calibri" panose="020F0502020204030204"/>
                        </a:rPr>
                        <a:t>I GECELİK KONAKLAMA ATIK MİKTARI 0.61 GR </a:t>
                      </a:r>
                      <a:endParaRPr lang="tr-TR" sz="1600" b="1" i="0">
                        <a:solidFill>
                          <a:srgbClr val="000000"/>
                        </a:solidFill>
                        <a:latin typeface="Calibri" panose="020F0502020204030204"/>
                        <a:ea typeface="Calibri" panose="020F0502020204030204"/>
                      </a:endParaRPr>
                    </a:p>
                    <a:p>
                      <a:pPr algn="ctr" fontAlgn="ctr"/>
                      <a:r>
                        <a:rPr sz="1600" b="1" i="0">
                          <a:solidFill>
                            <a:srgbClr val="000000"/>
                          </a:solidFill>
                          <a:latin typeface="Calibri" panose="020F0502020204030204"/>
                          <a:ea typeface="Calibri" panose="020F0502020204030204"/>
                        </a:rPr>
                        <a:t>GERÇEKLEŞMİŞTİR.</a:t>
                      </a:r>
                      <a:endParaRPr sz="1600" b="1" i="0">
                        <a:solidFill>
                          <a:srgbClr val="000000"/>
                        </a:solidFill>
                        <a:latin typeface="Calibri" panose="020F0502020204030204"/>
                        <a:ea typeface="Calibri" panose="020F0502020204030204"/>
                      </a:endParaRPr>
                    </a:p>
                  </a:txBody>
                  <a:tcPr marL="9842" marR="9842" marT="984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00B0F0"/>
                    </a:solidFill>
                  </a:tcPr>
                </a:tc>
              </a:tr>
            </a:tbl>
          </a:graphicData>
        </a:graphic>
      </p:graphicFrame>
      <p:pic>
        <p:nvPicPr>
          <p:cNvPr id="3" name="Picture 2"/>
          <p:cNvPicPr/>
          <p:nvPr/>
        </p:nvPicPr>
        <p:blipFill>
          <a:blip r:embed="rId2"/>
          <a:stretch>
            <a:fillRect/>
          </a:stretch>
        </p:blipFill>
        <p:spPr>
          <a:xfrm>
            <a:off x="5585460" y="1557020"/>
            <a:ext cx="5905500" cy="3867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en-US" sz="2220" b="1" dirty="0">
                <a:solidFill>
                  <a:schemeClr val="bg1"/>
                </a:solidFill>
                <a:sym typeface="+mn-ea"/>
              </a:rPr>
              <a:t>FİZİKSEL ENGELLİ BİREY ERİŞİMİ</a:t>
            </a:r>
            <a:br>
              <a:rPr lang="tr-TR" altLang="en-US" sz="2220" b="1" dirty="0">
                <a:solidFill>
                  <a:schemeClr val="bg1"/>
                </a:solidFill>
                <a:sym typeface="+mn-ea"/>
              </a:rPr>
            </a:br>
            <a:br>
              <a:rPr lang="en-US" sz="2220" b="1" dirty="0">
                <a:solidFill>
                  <a:schemeClr val="bg1"/>
                </a:solidFill>
                <a:sym typeface="+mn-ea"/>
              </a:rPr>
            </a:br>
            <a:br>
              <a:rPr lang="tr-TR" altLang="en-US" sz="2220" b="1" dirty="0">
                <a:solidFill>
                  <a:schemeClr val="bg1"/>
                </a:solidFill>
                <a:sym typeface="+mn-ea"/>
              </a:rPr>
            </a:br>
            <a:r>
              <a:rPr lang="tr-TR" altLang="en-US" sz="2220" b="1" dirty="0">
                <a:solidFill>
                  <a:schemeClr val="bg1"/>
                </a:solidFill>
                <a:latin typeface="Calibri Light" panose="020F0302020204030204" charset="0"/>
                <a:cs typeface="Calibri Light" panose="020F0302020204030204" charset="0"/>
                <a:sym typeface="+mn-ea"/>
              </a:rPr>
              <a:t>İşletmemiz engelli birey erişimine uygundur.</a:t>
            </a:r>
            <a:endParaRPr lang="en-US" sz="2220">
              <a:latin typeface="Calibri Light" panose="020F0302020204030204" charset="0"/>
              <a:cs typeface="Calibri Light" panose="020F0302020204030204" charset="0"/>
            </a:endParaRPr>
          </a:p>
        </p:txBody>
      </p:sp>
      <p:sp>
        <p:nvSpPr>
          <p:cNvPr id="2" name="Title 1"/>
          <p:cNvSpPr>
            <a:spLocks noGrp="1"/>
          </p:cNvSpPr>
          <p:nvPr>
            <p:ph type="title"/>
          </p:nvPr>
        </p:nvSpPr>
        <p:spPr>
          <a:xfrm>
            <a:off x="4730750" y="624205"/>
            <a:ext cx="7299960" cy="4382135"/>
          </a:xfrm>
        </p:spPr>
        <p:txBody>
          <a:bodyPr vert="horz" lIns="91440" tIns="45720" rIns="91440" bIns="45720" rtlCol="0" anchor="b">
            <a:normAutofit/>
          </a:bodyPr>
          <a:lstStyle/>
          <a:p>
            <a:pPr algn="ctr" fontAlgn="base"/>
            <a:br>
              <a:rPr lang="en-US" sz="2400" b="1" dirty="0">
                <a:solidFill>
                  <a:schemeClr val="bg1"/>
                </a:solidFill>
                <a:sym typeface="+mn-ea"/>
              </a:rPr>
            </a:br>
            <a:br>
              <a:rPr lang="en-US" sz="24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4" name="Picture 3"/>
          <p:cNvPicPr/>
          <p:nvPr/>
        </p:nvPicPr>
        <p:blipFill>
          <a:blip r:embed="rId1"/>
          <a:stretch>
            <a:fillRect/>
          </a:stretch>
        </p:blipFill>
        <p:spPr>
          <a:xfrm>
            <a:off x="845185" y="780733"/>
            <a:ext cx="3657600" cy="1247775"/>
          </a:xfrm>
          <a:prstGeom prst="rect">
            <a:avLst/>
          </a:prstGeom>
        </p:spPr>
      </p:pic>
      <p:pic>
        <p:nvPicPr>
          <p:cNvPr id="6" name="Picture 5"/>
          <p:cNvPicPr/>
          <p:nvPr/>
        </p:nvPicPr>
        <p:blipFill>
          <a:blip r:embed="rId2"/>
          <a:stretch>
            <a:fillRect/>
          </a:stretch>
        </p:blipFill>
        <p:spPr>
          <a:xfrm>
            <a:off x="7179310" y="2305685"/>
            <a:ext cx="3147695" cy="2700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02" name="Rectangle 210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Rectangle 2103"/>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760" y="320675"/>
            <a:ext cx="4874895" cy="6330950"/>
          </a:xfrm>
        </p:spPr>
        <p:txBody>
          <a:bodyPr vert="horz" lIns="91440" tIns="45720" rIns="91440" bIns="45720" rtlCol="0" anchor="b">
            <a:normAutofit fontScale="90000"/>
          </a:bodyPr>
          <a:lstStyle/>
          <a:p>
            <a:pPr fontAlgn="base"/>
            <a:br>
              <a:rPr lang="en-US" sz="1800" b="1" dirty="0">
                <a:solidFill>
                  <a:schemeClr val="bg1"/>
                </a:solidFill>
              </a:rPr>
            </a:br>
            <a:br>
              <a:rPr lang="en-US" sz="1780" b="1" dirty="0">
                <a:solidFill>
                  <a:schemeClr val="bg1"/>
                </a:solidFill>
              </a:rPr>
            </a:br>
            <a:br>
              <a:rPr lang="en-US" sz="1780" b="1" dirty="0">
                <a:solidFill>
                  <a:schemeClr val="bg1"/>
                </a:solidFill>
              </a:rPr>
            </a:br>
            <a:br>
              <a:rPr lang="en-US" sz="2220" b="1" dirty="0">
                <a:solidFill>
                  <a:schemeClr val="bg1"/>
                </a:solidFill>
              </a:rPr>
            </a:br>
            <a:r>
              <a:rPr lang="en-US" sz="2665" b="1" dirty="0">
                <a:solidFill>
                  <a:schemeClr val="bg1"/>
                </a:solidFill>
                <a:sym typeface="+mn-ea"/>
              </a:rPr>
              <a:t>HAKKIMIZDA</a:t>
            </a:r>
            <a:br>
              <a:rPr lang="en-US" sz="2665" b="1" dirty="0">
                <a:solidFill>
                  <a:schemeClr val="bg1"/>
                </a:solidFill>
                <a:sym typeface="+mn-ea"/>
              </a:rPr>
            </a:br>
            <a:br>
              <a:rPr lang="en-US" sz="2665" b="1" dirty="0">
                <a:solidFill>
                  <a:schemeClr val="bg1"/>
                </a:solidFill>
                <a:sym typeface="+mn-ea"/>
              </a:rPr>
            </a:br>
            <a:br>
              <a:rPr lang="en-US" sz="2220" b="1" dirty="0">
                <a:solidFill>
                  <a:schemeClr val="bg1"/>
                </a:solidFill>
                <a:sym typeface="+mn-ea"/>
              </a:rPr>
            </a:br>
            <a:r>
              <a:rPr lang="tr-TR" altLang="en-US" sz="2220" b="1" dirty="0">
                <a:solidFill>
                  <a:schemeClr val="bg1"/>
                </a:solidFill>
                <a:sym typeface="+mn-ea"/>
              </a:rPr>
              <a:t>RAMADA BY WYNDHAM ALİBEYKÖY ,</a:t>
            </a:r>
            <a:r>
              <a:rPr lang="tr-TR" altLang="en-US" sz="2220" b="1" dirty="0">
                <a:solidFill>
                  <a:schemeClr val="bg1"/>
                </a:solidFill>
                <a:effectLst/>
                <a:sym typeface="+mn-ea"/>
              </a:rPr>
              <a:t> İstanbul ili , Eyüpsultan</a:t>
            </a:r>
            <a:r>
              <a:rPr lang="en-US" sz="2220" b="1" dirty="0">
                <a:solidFill>
                  <a:schemeClr val="bg1"/>
                </a:solidFill>
                <a:effectLst/>
                <a:sym typeface="+mn-ea"/>
              </a:rPr>
              <a:t> ilçesin</a:t>
            </a:r>
            <a:r>
              <a:rPr lang="tr-TR" altLang="en-US" sz="2220" b="1" dirty="0">
                <a:solidFill>
                  <a:schemeClr val="bg1"/>
                </a:solidFill>
                <a:effectLst/>
                <a:sym typeface="+mn-ea"/>
              </a:rPr>
              <a:t>d</a:t>
            </a:r>
            <a:r>
              <a:rPr lang="en-US" sz="2220" b="1" dirty="0">
                <a:solidFill>
                  <a:schemeClr val="bg1"/>
                </a:solidFill>
                <a:effectLst/>
                <a:sym typeface="+mn-ea"/>
              </a:rPr>
              <a:t>e </a:t>
            </a:r>
            <a:r>
              <a:rPr lang="tr-TR" altLang="en-US" sz="2220" b="1" dirty="0">
                <a:solidFill>
                  <a:schemeClr val="bg1"/>
                </a:solidFill>
                <a:effectLst/>
                <a:sym typeface="+mn-ea"/>
              </a:rPr>
              <a:t> 150 oda/ 300</a:t>
            </a:r>
            <a:r>
              <a:rPr lang="en-US" sz="2220" b="1" dirty="0">
                <a:solidFill>
                  <a:schemeClr val="bg1"/>
                </a:solidFill>
                <a:effectLst/>
                <a:sym typeface="+mn-ea"/>
              </a:rPr>
              <a:t> </a:t>
            </a:r>
            <a:r>
              <a:rPr lang="tr-TR" altLang="en-US" sz="2220" b="1" dirty="0">
                <a:solidFill>
                  <a:schemeClr val="bg1"/>
                </a:solidFill>
                <a:effectLst/>
                <a:sym typeface="+mn-ea"/>
              </a:rPr>
              <a:t>yatak</a:t>
            </a:r>
            <a:r>
              <a:rPr lang="en-US" sz="2220" b="1" dirty="0">
                <a:solidFill>
                  <a:schemeClr val="bg1"/>
                </a:solidFill>
                <a:effectLst/>
                <a:sym typeface="+mn-ea"/>
              </a:rPr>
              <a:t> kapasite</a:t>
            </a:r>
            <a:r>
              <a:rPr lang="tr-TR" altLang="en-US" sz="2220" b="1" dirty="0">
                <a:solidFill>
                  <a:schemeClr val="bg1"/>
                </a:solidFill>
                <a:effectLst/>
                <a:sym typeface="+mn-ea"/>
              </a:rPr>
              <a:t>siyle  hizmet vermektedir.</a:t>
            </a:r>
            <a:br>
              <a:rPr lang="tr-TR" altLang="en-US" sz="2220" b="1" dirty="0">
                <a:solidFill>
                  <a:schemeClr val="bg1"/>
                </a:solidFill>
                <a:effectLst/>
                <a:sym typeface="+mn-ea"/>
              </a:rPr>
            </a:br>
            <a:br>
              <a:rPr lang="tr-TR" altLang="en-US" sz="2220" b="1" dirty="0">
                <a:solidFill>
                  <a:schemeClr val="bg1"/>
                </a:solidFill>
                <a:effectLst/>
                <a:sym typeface="+mn-ea"/>
              </a:rPr>
            </a:br>
            <a:r>
              <a:rPr lang="en-US" altLang="en-US" sz="2220" b="1" dirty="0">
                <a:solidFill>
                  <a:schemeClr val="bg1"/>
                </a:solidFill>
                <a:sym typeface="+mn-ea"/>
              </a:rPr>
              <a:t>İstanbul Havaliman</a:t>
            </a:r>
            <a:r>
              <a:rPr lang="en-US" altLang="en-US" sz="2220" b="1" dirty="0">
                <a:solidFill>
                  <a:schemeClr val="bg1"/>
                </a:solidFill>
                <a:sym typeface="+mn-ea"/>
              </a:rPr>
              <a:t>ı</a:t>
            </a:r>
            <a:r>
              <a:rPr lang="en-US" altLang="en-US" sz="2220" b="1" dirty="0">
                <a:solidFill>
                  <a:schemeClr val="bg1"/>
                </a:solidFill>
                <a:sym typeface="+mn-ea"/>
              </a:rPr>
              <a:t>'ndan (IST) arabayla k</a:t>
            </a:r>
            <a:r>
              <a:rPr lang="en-US" altLang="en-US" sz="2220" b="1" dirty="0">
                <a:solidFill>
                  <a:schemeClr val="bg1"/>
                </a:solidFill>
                <a:sym typeface="+mn-ea"/>
              </a:rPr>
              <a:t>ı</a:t>
            </a:r>
            <a:r>
              <a:rPr lang="en-US" altLang="en-US" sz="2220" b="1" dirty="0">
                <a:solidFill>
                  <a:schemeClr val="bg1"/>
                </a:solidFill>
                <a:sym typeface="+mn-ea"/>
              </a:rPr>
              <a:t>sa sürede ula</a:t>
            </a:r>
            <a:r>
              <a:rPr lang="en-US" altLang="en-US" sz="2220" b="1" dirty="0">
                <a:solidFill>
                  <a:schemeClr val="bg1"/>
                </a:solidFill>
                <a:sym typeface="+mn-ea"/>
              </a:rPr>
              <a:t>şı</a:t>
            </a:r>
            <a:r>
              <a:rPr lang="en-US" altLang="en-US" sz="2220" b="1" dirty="0">
                <a:solidFill>
                  <a:schemeClr val="bg1"/>
                </a:solidFill>
                <a:sym typeface="+mn-ea"/>
              </a:rPr>
              <a:t>labilen Ramada by Wyndham </a:t>
            </a:r>
            <a:r>
              <a:rPr lang="en-US" altLang="en-US" sz="2220" b="1" dirty="0">
                <a:solidFill>
                  <a:schemeClr val="bg1"/>
                </a:solidFill>
                <a:sym typeface="+mn-ea"/>
              </a:rPr>
              <a:t>İ</a:t>
            </a:r>
            <a:r>
              <a:rPr lang="en-US" altLang="en-US" sz="2220" b="1" dirty="0">
                <a:solidFill>
                  <a:schemeClr val="bg1"/>
                </a:solidFill>
                <a:sym typeface="+mn-ea"/>
              </a:rPr>
              <a:t>stanbul Alibeyköy otel; restoranlara, ma</a:t>
            </a:r>
            <a:r>
              <a:rPr lang="en-US" altLang="en-US" sz="2220" b="1" dirty="0">
                <a:solidFill>
                  <a:schemeClr val="bg1"/>
                </a:solidFill>
                <a:sym typeface="+mn-ea"/>
              </a:rPr>
              <a:t>ğ</a:t>
            </a:r>
            <a:r>
              <a:rPr lang="en-US" altLang="en-US" sz="2220" b="1" dirty="0">
                <a:solidFill>
                  <a:schemeClr val="bg1"/>
                </a:solidFill>
                <a:sym typeface="+mn-ea"/>
              </a:rPr>
              <a:t>azalara ve </a:t>
            </a:r>
            <a:r>
              <a:rPr lang="en-US" altLang="en-US" sz="2220" b="1" dirty="0">
                <a:solidFill>
                  <a:schemeClr val="bg1"/>
                </a:solidFill>
                <a:sym typeface="+mn-ea"/>
              </a:rPr>
              <a:t>Ş</a:t>
            </a:r>
            <a:r>
              <a:rPr lang="en-US" altLang="en-US" sz="2220" b="1" dirty="0">
                <a:solidFill>
                  <a:schemeClr val="bg1"/>
                </a:solidFill>
                <a:sym typeface="+mn-ea"/>
              </a:rPr>
              <a:t>ehrin Tarihi Bölgesindeki önemli yerlere yak</a:t>
            </a:r>
            <a:r>
              <a:rPr lang="en-US" altLang="en-US" sz="2220" b="1" dirty="0">
                <a:solidFill>
                  <a:schemeClr val="bg1"/>
                </a:solidFill>
                <a:sym typeface="+mn-ea"/>
              </a:rPr>
              <a:t>ı</a:t>
            </a:r>
            <a:r>
              <a:rPr lang="en-US" altLang="en-US" sz="2220" b="1" dirty="0">
                <a:solidFill>
                  <a:schemeClr val="bg1"/>
                </a:solidFill>
                <a:sym typeface="+mn-ea"/>
              </a:rPr>
              <a:t>n bir konumdad</a:t>
            </a:r>
            <a:r>
              <a:rPr lang="en-US" altLang="en-US" sz="2220" b="1" dirty="0">
                <a:solidFill>
                  <a:schemeClr val="bg1"/>
                </a:solidFill>
                <a:sym typeface="+mn-ea"/>
              </a:rPr>
              <a:t>ı</a:t>
            </a:r>
            <a:r>
              <a:rPr lang="en-US" altLang="en-US" sz="2220" b="1" dirty="0">
                <a:solidFill>
                  <a:schemeClr val="bg1"/>
                </a:solidFill>
                <a:sym typeface="+mn-ea"/>
              </a:rPr>
              <a:t>r. </a:t>
            </a:r>
            <a:br>
              <a:rPr lang="en-US" altLang="en-US" sz="2220" b="1" dirty="0">
                <a:solidFill>
                  <a:schemeClr val="bg1"/>
                </a:solidFill>
                <a:sym typeface="+mn-ea"/>
              </a:rPr>
            </a:br>
            <a:br>
              <a:rPr lang="en-US" altLang="en-US" sz="2220" b="1" dirty="0">
                <a:solidFill>
                  <a:schemeClr val="bg1"/>
                </a:solidFill>
                <a:sym typeface="+mn-ea"/>
              </a:rPr>
            </a:br>
            <a:r>
              <a:rPr lang="en-US" altLang="en-US" sz="2220" b="1" dirty="0">
                <a:solidFill>
                  <a:schemeClr val="bg1"/>
                </a:solidFill>
                <a:sym typeface="+mn-ea"/>
              </a:rPr>
              <a:t>Metroya yak</a:t>
            </a:r>
            <a:r>
              <a:rPr lang="en-US" altLang="en-US" sz="2220" b="1" dirty="0">
                <a:solidFill>
                  <a:schemeClr val="bg1"/>
                </a:solidFill>
                <a:sym typeface="+mn-ea"/>
              </a:rPr>
              <a:t>ı</a:t>
            </a:r>
            <a:r>
              <a:rPr lang="en-US" altLang="en-US" sz="2220" b="1" dirty="0">
                <a:solidFill>
                  <a:schemeClr val="bg1"/>
                </a:solidFill>
                <a:sym typeface="+mn-ea"/>
              </a:rPr>
              <a:t>nl</a:t>
            </a:r>
            <a:r>
              <a:rPr lang="en-US" altLang="en-US" sz="2220" b="1" dirty="0">
                <a:solidFill>
                  <a:schemeClr val="bg1"/>
                </a:solidFill>
                <a:sym typeface="+mn-ea"/>
              </a:rPr>
              <a:t>ı</a:t>
            </a:r>
            <a:r>
              <a:rPr lang="en-US" altLang="en-US" sz="2220" b="1" dirty="0">
                <a:solidFill>
                  <a:schemeClr val="bg1"/>
                </a:solidFill>
                <a:sym typeface="+mn-ea"/>
              </a:rPr>
              <a:t>k sayesinde </a:t>
            </a:r>
            <a:r>
              <a:rPr lang="en-US" altLang="en-US" sz="2220" b="1" dirty="0">
                <a:solidFill>
                  <a:schemeClr val="bg1"/>
                </a:solidFill>
                <a:sym typeface="+mn-ea"/>
              </a:rPr>
              <a:t>ş</a:t>
            </a:r>
            <a:r>
              <a:rPr lang="en-US" altLang="en-US" sz="2220" b="1" dirty="0">
                <a:solidFill>
                  <a:schemeClr val="bg1"/>
                </a:solidFill>
                <a:sym typeface="+mn-ea"/>
              </a:rPr>
              <a:t>ehirde kolayl</a:t>
            </a:r>
            <a:r>
              <a:rPr lang="en-US" altLang="en-US" sz="2220" b="1" dirty="0">
                <a:solidFill>
                  <a:schemeClr val="bg1"/>
                </a:solidFill>
                <a:sym typeface="+mn-ea"/>
              </a:rPr>
              <a:t>ı</a:t>
            </a:r>
            <a:r>
              <a:rPr lang="en-US" altLang="en-US" sz="2220" b="1" dirty="0">
                <a:solidFill>
                  <a:schemeClr val="bg1"/>
                </a:solidFill>
                <a:sym typeface="+mn-ea"/>
              </a:rPr>
              <a:t>kla gezebilir, Miniatürk'ten foto</a:t>
            </a:r>
            <a:r>
              <a:rPr lang="en-US" altLang="en-US" sz="2220" b="1" dirty="0">
                <a:solidFill>
                  <a:schemeClr val="bg1"/>
                </a:solidFill>
                <a:sym typeface="+mn-ea"/>
              </a:rPr>
              <a:t>ğ</a:t>
            </a:r>
            <a:r>
              <a:rPr lang="en-US" altLang="en-US" sz="2220" b="1" dirty="0">
                <a:solidFill>
                  <a:schemeClr val="bg1"/>
                </a:solidFill>
                <a:sym typeface="+mn-ea"/>
              </a:rPr>
              <a:t>raf payla</a:t>
            </a:r>
            <a:r>
              <a:rPr lang="en-US" altLang="en-US" sz="2220" b="1" dirty="0">
                <a:solidFill>
                  <a:schemeClr val="bg1"/>
                </a:solidFill>
                <a:sym typeface="+mn-ea"/>
              </a:rPr>
              <a:t>ş</a:t>
            </a:r>
            <a:r>
              <a:rPr lang="en-US" altLang="en-US" sz="2220" b="1" dirty="0">
                <a:solidFill>
                  <a:schemeClr val="bg1"/>
                </a:solidFill>
                <a:sym typeface="+mn-ea"/>
              </a:rPr>
              <a:t>abilir, Vialand'de e</a:t>
            </a:r>
            <a:r>
              <a:rPr lang="en-US" altLang="en-US" sz="2220" b="1" dirty="0">
                <a:solidFill>
                  <a:schemeClr val="bg1"/>
                </a:solidFill>
                <a:sym typeface="+mn-ea"/>
              </a:rPr>
              <a:t>ğ</a:t>
            </a:r>
            <a:r>
              <a:rPr lang="en-US" altLang="en-US" sz="2220" b="1" dirty="0">
                <a:solidFill>
                  <a:schemeClr val="bg1"/>
                </a:solidFill>
                <a:sym typeface="+mn-ea"/>
              </a:rPr>
              <a:t>lenceli saatler ge</a:t>
            </a:r>
            <a:r>
              <a:rPr lang="en-US" altLang="en-US" sz="2220" b="1" dirty="0">
                <a:solidFill>
                  <a:schemeClr val="bg1"/>
                </a:solidFill>
                <a:sym typeface="+mn-ea"/>
              </a:rPr>
              <a:t>ç</a:t>
            </a:r>
            <a:r>
              <a:rPr lang="en-US" altLang="en-US" sz="2220" b="1" dirty="0">
                <a:solidFill>
                  <a:schemeClr val="bg1"/>
                </a:solidFill>
                <a:sym typeface="+mn-ea"/>
              </a:rPr>
              <a:t>irebilir veya Galata Kulesi manzaras</a:t>
            </a:r>
            <a:r>
              <a:rPr lang="en-US" altLang="en-US" sz="2220" b="1" dirty="0">
                <a:solidFill>
                  <a:schemeClr val="bg1"/>
                </a:solidFill>
                <a:sym typeface="+mn-ea"/>
              </a:rPr>
              <a:t>ı</a:t>
            </a:r>
            <a:r>
              <a:rPr lang="en-US" altLang="en-US" sz="2220" b="1" dirty="0">
                <a:solidFill>
                  <a:schemeClr val="bg1"/>
                </a:solidFill>
                <a:sym typeface="+mn-ea"/>
              </a:rPr>
              <a:t>n</a:t>
            </a:r>
            <a:r>
              <a:rPr lang="en-US" altLang="en-US" sz="2220" b="1" dirty="0">
                <a:solidFill>
                  <a:schemeClr val="bg1"/>
                </a:solidFill>
                <a:sym typeface="+mn-ea"/>
              </a:rPr>
              <a:t>ı</a:t>
            </a:r>
            <a:r>
              <a:rPr lang="en-US" altLang="en-US" sz="2220" b="1" dirty="0">
                <a:solidFill>
                  <a:schemeClr val="bg1"/>
                </a:solidFill>
                <a:sym typeface="+mn-ea"/>
              </a:rPr>
              <a:t>n keyfini </a:t>
            </a:r>
            <a:r>
              <a:rPr lang="en-US" altLang="en-US" sz="2220" b="1" dirty="0">
                <a:solidFill>
                  <a:schemeClr val="bg1"/>
                </a:solidFill>
                <a:sym typeface="+mn-ea"/>
              </a:rPr>
              <a:t>çı</a:t>
            </a:r>
            <a:r>
              <a:rPr lang="en-US" altLang="en-US" sz="2220" b="1" dirty="0">
                <a:solidFill>
                  <a:schemeClr val="bg1"/>
                </a:solidFill>
                <a:sym typeface="+mn-ea"/>
              </a:rPr>
              <a:t>karabilirsiniz. Maslak Plazalar Bölgesine yak</a:t>
            </a:r>
            <a:r>
              <a:rPr lang="en-US" altLang="en-US" sz="2220" b="1" dirty="0">
                <a:solidFill>
                  <a:schemeClr val="bg1"/>
                </a:solidFill>
                <a:sym typeface="+mn-ea"/>
              </a:rPr>
              <a:t>ı</a:t>
            </a:r>
            <a:r>
              <a:rPr lang="en-US" altLang="en-US" sz="2220" b="1" dirty="0">
                <a:solidFill>
                  <a:schemeClr val="bg1"/>
                </a:solidFill>
                <a:sym typeface="+mn-ea"/>
              </a:rPr>
              <a:t>n konumdaki otelimiz, i</a:t>
            </a:r>
            <a:r>
              <a:rPr lang="en-US" altLang="en-US" sz="2220" b="1" dirty="0">
                <a:solidFill>
                  <a:schemeClr val="bg1"/>
                </a:solidFill>
                <a:sym typeface="+mn-ea"/>
              </a:rPr>
              <a:t>ş</a:t>
            </a:r>
            <a:r>
              <a:rPr lang="en-US" altLang="en-US" sz="2220" b="1" dirty="0">
                <a:solidFill>
                  <a:schemeClr val="bg1"/>
                </a:solidFill>
                <a:sym typeface="+mn-ea"/>
              </a:rPr>
              <a:t> ama</a:t>
            </a:r>
            <a:r>
              <a:rPr lang="en-US" altLang="en-US" sz="2220" b="1" dirty="0">
                <a:solidFill>
                  <a:schemeClr val="bg1"/>
                </a:solidFill>
                <a:sym typeface="+mn-ea"/>
              </a:rPr>
              <a:t>ç</a:t>
            </a:r>
            <a:r>
              <a:rPr lang="en-US" altLang="en-US" sz="2220" b="1" dirty="0">
                <a:solidFill>
                  <a:schemeClr val="bg1"/>
                </a:solidFill>
                <a:sym typeface="+mn-ea"/>
              </a:rPr>
              <a:t>l</a:t>
            </a:r>
            <a:r>
              <a:rPr lang="en-US" altLang="en-US" sz="2220" b="1" dirty="0">
                <a:solidFill>
                  <a:schemeClr val="bg1"/>
                </a:solidFill>
                <a:sym typeface="+mn-ea"/>
              </a:rPr>
              <a:t>ı</a:t>
            </a:r>
            <a:r>
              <a:rPr lang="en-US" altLang="en-US" sz="2220" b="1" dirty="0">
                <a:solidFill>
                  <a:schemeClr val="bg1"/>
                </a:solidFill>
                <a:sym typeface="+mn-ea"/>
              </a:rPr>
              <a:t> seyahat eden konuklar i</a:t>
            </a:r>
            <a:r>
              <a:rPr lang="en-US" altLang="en-US" sz="2220" b="1" dirty="0">
                <a:solidFill>
                  <a:schemeClr val="bg1"/>
                </a:solidFill>
                <a:sym typeface="+mn-ea"/>
              </a:rPr>
              <a:t>ç</a:t>
            </a:r>
            <a:r>
              <a:rPr lang="en-US" altLang="en-US" sz="2220" b="1" dirty="0">
                <a:solidFill>
                  <a:schemeClr val="bg1"/>
                </a:solidFill>
                <a:sym typeface="+mn-ea"/>
              </a:rPr>
              <a:t>in de idealdir.</a:t>
            </a:r>
            <a:br>
              <a:rPr lang="en-US" sz="2220" b="1" dirty="0">
                <a:solidFill>
                  <a:schemeClr val="bg1"/>
                </a:solidFill>
                <a:sym typeface="+mn-ea"/>
              </a:rPr>
            </a:br>
            <a:endParaRPr lang="en-US" altLang="en-US" sz="2220" b="1" dirty="0">
              <a:solidFill>
                <a:schemeClr val="bg1"/>
              </a:solidFill>
              <a:sym typeface="+mn-ea"/>
            </a:endParaRPr>
          </a:p>
        </p:txBody>
      </p:sp>
      <p:pic>
        <p:nvPicPr>
          <p:cNvPr id="3" name="Picture 2"/>
          <p:cNvPicPr/>
          <p:nvPr/>
        </p:nvPicPr>
        <p:blipFill>
          <a:blip r:embed="rId1"/>
          <a:stretch>
            <a:fillRect/>
          </a:stretch>
        </p:blipFill>
        <p:spPr>
          <a:xfrm>
            <a:off x="5305425" y="0"/>
            <a:ext cx="688657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6910" y="974090"/>
            <a:ext cx="3785235" cy="5288915"/>
          </a:xfrm>
        </p:spPr>
        <p:txBody>
          <a:bodyPr vert="horz" lIns="91440" tIns="45720" rIns="91440" bIns="45720" rtlCol="0" anchor="b">
            <a:normAutofit fontScale="90000"/>
          </a:bodyPr>
          <a:lstStyle/>
          <a:p>
            <a:pPr algn="ctr" fontAlgn="base"/>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en-US" sz="2445" b="1" kern="1200" dirty="0">
                <a:solidFill>
                  <a:schemeClr val="bg1"/>
                </a:solidFill>
                <a:latin typeface="+mj-lt"/>
                <a:ea typeface="+mj-ea"/>
                <a:cs typeface="+mj-cs"/>
              </a:rPr>
              <a:t>HİZMETLERİMİZ</a:t>
            </a:r>
            <a:br>
              <a:rPr lang="tr-TR" altLang="en-US" sz="2445" b="1" kern="1200" dirty="0">
                <a:solidFill>
                  <a:schemeClr val="bg1"/>
                </a:solidFill>
                <a:latin typeface="+mj-lt"/>
                <a:ea typeface="+mj-ea"/>
                <a:cs typeface="+mj-cs"/>
              </a:rPr>
            </a:br>
            <a:br>
              <a:rPr lang="tr-TR" altLang="en-US" sz="2445" b="1" kern="1200" dirty="0">
                <a:solidFill>
                  <a:schemeClr val="bg1"/>
                </a:solidFill>
                <a:latin typeface="+mj-lt"/>
                <a:ea typeface="+mj-ea"/>
                <a:cs typeface="+mj-cs"/>
              </a:rPr>
            </a:br>
            <a:r>
              <a:rPr lang="tr-TR" altLang="en-US" sz="2220" b="1" kern="1200" dirty="0">
                <a:solidFill>
                  <a:schemeClr val="bg1"/>
                </a:solidFill>
                <a:latin typeface="+mj-lt"/>
                <a:ea typeface="+mj-ea"/>
                <a:cs typeface="+mj-cs"/>
              </a:rPr>
              <a:t>7/24 Resepsiyon</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Concierge</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Emanet Dolabı</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Restaurant</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Cafe</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Oda Servisi</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Kahvaltı </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Toplantı Salonu</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Etkinlik ve Organizasyon</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SPA</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Çalışma Alanı</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Çamaşırhane</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Ütü</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Transfer</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Otopark</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Vale</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 Kablosuz İnternet Bağlantısı</a:t>
            </a:r>
            <a:endParaRPr lang="tr-TR" altLang="en-US" sz="222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5" name="Picture 4"/>
          <p:cNvPicPr/>
          <p:nvPr/>
        </p:nvPicPr>
        <p:blipFill>
          <a:blip r:embed="rId1"/>
          <a:stretch>
            <a:fillRect/>
          </a:stretch>
        </p:blipFill>
        <p:spPr>
          <a:xfrm>
            <a:off x="8755380" y="974090"/>
            <a:ext cx="3135630" cy="2470150"/>
          </a:xfrm>
          <a:prstGeom prst="rect">
            <a:avLst/>
          </a:prstGeom>
        </p:spPr>
      </p:pic>
      <p:pic>
        <p:nvPicPr>
          <p:cNvPr id="6" name="Picture 5"/>
          <p:cNvPicPr/>
          <p:nvPr/>
        </p:nvPicPr>
        <p:blipFill>
          <a:blip r:embed="rId2"/>
          <a:stretch>
            <a:fillRect/>
          </a:stretch>
        </p:blipFill>
        <p:spPr>
          <a:xfrm>
            <a:off x="8754745" y="3855085"/>
            <a:ext cx="3136900" cy="2407920"/>
          </a:xfrm>
          <a:prstGeom prst="rect">
            <a:avLst/>
          </a:prstGeom>
        </p:spPr>
      </p:pic>
      <p:pic>
        <p:nvPicPr>
          <p:cNvPr id="7" name="Picture 6"/>
          <p:cNvPicPr/>
          <p:nvPr/>
        </p:nvPicPr>
        <p:blipFill>
          <a:blip r:embed="rId3"/>
          <a:stretch>
            <a:fillRect/>
          </a:stretch>
        </p:blipFill>
        <p:spPr>
          <a:xfrm>
            <a:off x="4954905" y="3855085"/>
            <a:ext cx="3470910" cy="2420620"/>
          </a:xfrm>
          <a:prstGeom prst="rect">
            <a:avLst/>
          </a:prstGeom>
        </p:spPr>
      </p:pic>
      <p:pic>
        <p:nvPicPr>
          <p:cNvPr id="8" name="Picture 7"/>
          <p:cNvPicPr/>
          <p:nvPr/>
        </p:nvPicPr>
        <p:blipFill>
          <a:blip r:embed="rId4"/>
          <a:stretch>
            <a:fillRect/>
          </a:stretch>
        </p:blipFill>
        <p:spPr>
          <a:xfrm>
            <a:off x="4954905" y="974090"/>
            <a:ext cx="3472180" cy="2470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6910" y="625475"/>
            <a:ext cx="3785235" cy="5191760"/>
          </a:xfrm>
        </p:spPr>
        <p:txBody>
          <a:bodyPr vert="horz" lIns="91440" tIns="45720" rIns="91440" bIns="45720" rtlCol="0" anchor="b">
            <a:normAutofit fontScale="90000"/>
          </a:bodyPr>
          <a:lstStyle/>
          <a:p>
            <a:pPr algn="ctr" fontAlgn="base"/>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en-US" sz="2445" b="1" dirty="0">
                <a:solidFill>
                  <a:schemeClr val="bg1"/>
                </a:solidFill>
                <a:sym typeface="+mn-ea"/>
              </a:rPr>
              <a:t>ODALARIMIZ</a:t>
            </a:r>
            <a:r>
              <a:rPr lang="tr-TR" altLang="en-US" sz="2445" b="1" dirty="0">
                <a:solidFill>
                  <a:schemeClr val="bg1"/>
                </a:solidFill>
                <a:sym typeface="+mn-ea"/>
              </a:rPr>
              <a:t>DA</a:t>
            </a:r>
            <a:br>
              <a:rPr lang="en-US" sz="2445" b="1" dirty="0">
                <a:solidFill>
                  <a:schemeClr val="bg1"/>
                </a:solidFill>
                <a:sym typeface="+mn-ea"/>
              </a:rPr>
            </a:br>
            <a:br>
              <a:rPr lang="tr-TR" altLang="en-US" sz="2445" b="1" dirty="0">
                <a:solidFill>
                  <a:schemeClr val="bg1"/>
                </a:solidFill>
                <a:sym typeface="+mn-ea"/>
              </a:rPr>
            </a:br>
            <a:r>
              <a:rPr lang="tr-TR" altLang="en-US" sz="2445" b="1" dirty="0">
                <a:solidFill>
                  <a:schemeClr val="bg1"/>
                </a:solidFill>
                <a:sym typeface="+mn-ea"/>
              </a:rPr>
              <a:t>LCD Tv</a:t>
            </a:r>
            <a:br>
              <a:rPr lang="tr-TR" altLang="en-US" sz="2445" b="1" dirty="0">
                <a:solidFill>
                  <a:schemeClr val="bg1"/>
                </a:solidFill>
                <a:sym typeface="+mn-ea"/>
              </a:rPr>
            </a:br>
            <a:r>
              <a:rPr lang="tr-TR" altLang="en-US" sz="2445" b="1" dirty="0">
                <a:solidFill>
                  <a:schemeClr val="bg1"/>
                </a:solidFill>
                <a:sym typeface="+mn-ea"/>
              </a:rPr>
              <a:t>Klima</a:t>
            </a:r>
            <a:br>
              <a:rPr lang="tr-TR" altLang="en-US" sz="2445" b="1" dirty="0">
                <a:solidFill>
                  <a:schemeClr val="bg1"/>
                </a:solidFill>
                <a:sym typeface="+mn-ea"/>
              </a:rPr>
            </a:br>
            <a:r>
              <a:rPr lang="tr-TR" altLang="en-US" sz="2445" b="1" dirty="0">
                <a:solidFill>
                  <a:schemeClr val="bg1"/>
                </a:solidFill>
                <a:sym typeface="+mn-ea"/>
              </a:rPr>
              <a:t>Saç Kurutma Makinesi</a:t>
            </a:r>
            <a:br>
              <a:rPr lang="tr-TR" altLang="en-US" sz="2445" b="1" dirty="0">
                <a:solidFill>
                  <a:schemeClr val="bg1"/>
                </a:solidFill>
                <a:sym typeface="+mn-ea"/>
              </a:rPr>
            </a:br>
            <a:r>
              <a:rPr lang="tr-TR" altLang="en-US" sz="2445" b="1" dirty="0">
                <a:solidFill>
                  <a:schemeClr val="bg1"/>
                </a:solidFill>
                <a:sym typeface="+mn-ea"/>
              </a:rPr>
              <a:t>Mini Buzdolabı</a:t>
            </a:r>
            <a:br>
              <a:rPr lang="tr-TR" altLang="en-US" sz="2445" b="1" dirty="0">
                <a:solidFill>
                  <a:schemeClr val="bg1"/>
                </a:solidFill>
                <a:sym typeface="+mn-ea"/>
              </a:rPr>
            </a:br>
            <a:r>
              <a:rPr lang="tr-TR" altLang="en-US" sz="2445" b="1" dirty="0">
                <a:solidFill>
                  <a:schemeClr val="bg1"/>
                </a:solidFill>
                <a:sym typeface="+mn-ea"/>
              </a:rPr>
              <a:t>Kettle</a:t>
            </a:r>
            <a:br>
              <a:rPr lang="tr-TR" altLang="en-US" sz="2445" b="1" dirty="0">
                <a:solidFill>
                  <a:schemeClr val="bg1"/>
                </a:solidFill>
                <a:sym typeface="+mn-ea"/>
              </a:rPr>
            </a:br>
            <a:r>
              <a:rPr lang="tr-TR" altLang="en-US" sz="2445" b="1" dirty="0">
                <a:solidFill>
                  <a:schemeClr val="bg1"/>
                </a:solidFill>
                <a:sym typeface="+mn-ea"/>
              </a:rPr>
              <a:t>Telefon</a:t>
            </a:r>
            <a:br>
              <a:rPr lang="tr-TR" altLang="en-US" sz="2445" b="1" dirty="0">
                <a:solidFill>
                  <a:schemeClr val="bg1"/>
                </a:solidFill>
                <a:sym typeface="+mn-ea"/>
              </a:rPr>
            </a:br>
            <a:r>
              <a:rPr lang="tr-TR" altLang="en-US" sz="2445" b="1" dirty="0">
                <a:solidFill>
                  <a:schemeClr val="bg1"/>
                </a:solidFill>
                <a:sym typeface="+mn-ea"/>
              </a:rPr>
              <a:t>Kasa</a:t>
            </a:r>
            <a:br>
              <a:rPr lang="tr-TR" altLang="en-US" sz="2445" b="1" dirty="0">
                <a:solidFill>
                  <a:schemeClr val="bg1"/>
                </a:solidFill>
                <a:sym typeface="+mn-ea"/>
              </a:rPr>
            </a:br>
            <a:r>
              <a:rPr lang="tr-TR" altLang="en-US" sz="2445" b="1" dirty="0">
                <a:solidFill>
                  <a:schemeClr val="bg1"/>
                </a:solidFill>
                <a:sym typeface="+mn-ea"/>
              </a:rPr>
              <a:t>Oturma Grubu</a:t>
            </a:r>
            <a:br>
              <a:rPr lang="tr-TR" altLang="en-US" sz="2445" b="1" dirty="0">
                <a:solidFill>
                  <a:schemeClr val="bg1"/>
                </a:solidFill>
                <a:sym typeface="+mn-ea"/>
              </a:rPr>
            </a:br>
            <a:r>
              <a:rPr lang="tr-TR" altLang="en-US" sz="2445" b="1" dirty="0">
                <a:solidFill>
                  <a:schemeClr val="bg1"/>
                </a:solidFill>
                <a:sym typeface="+mn-ea"/>
              </a:rPr>
              <a:t>Havlu</a:t>
            </a:r>
            <a:br>
              <a:rPr lang="tr-TR" altLang="en-US" sz="2445" b="1" dirty="0">
                <a:solidFill>
                  <a:schemeClr val="bg1"/>
                </a:solidFill>
                <a:sym typeface="+mn-ea"/>
              </a:rPr>
            </a:br>
            <a:r>
              <a:rPr lang="tr-TR" altLang="en-US" sz="2445" b="1" dirty="0">
                <a:solidFill>
                  <a:schemeClr val="bg1"/>
                </a:solidFill>
                <a:sym typeface="+mn-ea"/>
              </a:rPr>
              <a:t>Terlik</a:t>
            </a:r>
            <a:br>
              <a:rPr lang="tr-TR" altLang="en-US" sz="2445" b="1" dirty="0">
                <a:solidFill>
                  <a:schemeClr val="bg1"/>
                </a:solidFill>
                <a:sym typeface="+mn-ea"/>
              </a:rPr>
            </a:br>
            <a:r>
              <a:rPr lang="tr-TR" altLang="en-US" sz="2445" b="1" dirty="0">
                <a:solidFill>
                  <a:schemeClr val="bg1"/>
                </a:solidFill>
                <a:sym typeface="+mn-ea"/>
              </a:rPr>
              <a:t>Şampuan</a:t>
            </a:r>
            <a:br>
              <a:rPr lang="tr-TR" altLang="en-US" sz="2445" b="1" dirty="0">
                <a:solidFill>
                  <a:schemeClr val="bg1"/>
                </a:solidFill>
                <a:sym typeface="+mn-ea"/>
              </a:rPr>
            </a:br>
            <a:r>
              <a:rPr lang="tr-TR" altLang="en-US" sz="2445" b="1" dirty="0">
                <a:solidFill>
                  <a:schemeClr val="bg1"/>
                </a:solidFill>
                <a:sym typeface="+mn-ea"/>
              </a:rPr>
              <a:t>Duş Jeli</a:t>
            </a:r>
            <a:br>
              <a:rPr lang="tr-TR" altLang="en-US" sz="2445" b="1" dirty="0">
                <a:solidFill>
                  <a:schemeClr val="bg1"/>
                </a:solidFill>
                <a:sym typeface="+mn-ea"/>
              </a:rPr>
            </a:br>
            <a:r>
              <a:rPr lang="tr-TR" altLang="en-US" sz="2445" b="1" dirty="0">
                <a:solidFill>
                  <a:schemeClr val="bg1"/>
                </a:solidFill>
                <a:sym typeface="+mn-ea"/>
              </a:rPr>
              <a:t>El Sabunu</a:t>
            </a:r>
            <a:br>
              <a:rPr lang="tr-TR" altLang="en-US" sz="2445" b="1" dirty="0">
                <a:solidFill>
                  <a:schemeClr val="bg1"/>
                </a:solidFill>
                <a:sym typeface="+mn-ea"/>
              </a:rPr>
            </a:br>
            <a:r>
              <a:rPr lang="tr-TR" altLang="en-US" sz="2445" b="1" dirty="0">
                <a:solidFill>
                  <a:schemeClr val="bg1"/>
                </a:solidFill>
                <a:sym typeface="+mn-ea"/>
              </a:rPr>
              <a:t>Şehir Manzaralı</a:t>
            </a:r>
            <a:br>
              <a:rPr lang="tr-TR" altLang="en-US" sz="2445" b="1" dirty="0">
                <a:solidFill>
                  <a:schemeClr val="bg1"/>
                </a:solidFill>
                <a:sym typeface="+mn-ea"/>
              </a:rPr>
            </a:br>
            <a:r>
              <a:rPr lang="tr-TR" altLang="en-US" sz="2445" b="1" dirty="0">
                <a:solidFill>
                  <a:schemeClr val="bg1"/>
                </a:solidFill>
                <a:sym typeface="+mn-ea"/>
              </a:rPr>
              <a:t>Engelli Odası</a:t>
            </a:r>
            <a:endParaRPr lang="tr-TR" altLang="en-US" sz="2445" b="1" kern="1200" dirty="0">
              <a:solidFill>
                <a:schemeClr val="bg1"/>
              </a:solidFill>
              <a:latin typeface="+mj-lt"/>
              <a:ea typeface="+mj-ea"/>
              <a:cs typeface="+mj-cs"/>
              <a:sym typeface="+mn-ea"/>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p:cNvPicPr/>
          <p:nvPr/>
        </p:nvPicPr>
        <p:blipFill>
          <a:blip r:embed="rId1"/>
          <a:stretch>
            <a:fillRect/>
          </a:stretch>
        </p:blipFill>
        <p:spPr>
          <a:xfrm>
            <a:off x="5077460" y="625475"/>
            <a:ext cx="3413760" cy="2820670"/>
          </a:xfrm>
          <a:prstGeom prst="rect">
            <a:avLst/>
          </a:prstGeom>
        </p:spPr>
      </p:pic>
      <p:pic>
        <p:nvPicPr>
          <p:cNvPr id="4" name="Picture 3"/>
          <p:cNvPicPr/>
          <p:nvPr/>
        </p:nvPicPr>
        <p:blipFill>
          <a:blip r:embed="rId2"/>
          <a:stretch>
            <a:fillRect/>
          </a:stretch>
        </p:blipFill>
        <p:spPr>
          <a:xfrm>
            <a:off x="5077460" y="3648710"/>
            <a:ext cx="3460750" cy="2613660"/>
          </a:xfrm>
          <a:prstGeom prst="rect">
            <a:avLst/>
          </a:prstGeom>
        </p:spPr>
      </p:pic>
      <p:pic>
        <p:nvPicPr>
          <p:cNvPr id="5" name="Picture 4"/>
          <p:cNvPicPr/>
          <p:nvPr/>
        </p:nvPicPr>
        <p:blipFill>
          <a:blip r:embed="rId3"/>
          <a:stretch>
            <a:fillRect/>
          </a:stretch>
        </p:blipFill>
        <p:spPr>
          <a:xfrm>
            <a:off x="8837930" y="625475"/>
            <a:ext cx="3158490" cy="2820035"/>
          </a:xfrm>
          <a:prstGeom prst="rect">
            <a:avLst/>
          </a:prstGeom>
        </p:spPr>
      </p:pic>
      <p:pic>
        <p:nvPicPr>
          <p:cNvPr id="6" name="Picture 5"/>
          <p:cNvPicPr/>
          <p:nvPr/>
        </p:nvPicPr>
        <p:blipFill>
          <a:blip r:embed="rId4"/>
          <a:stretch>
            <a:fillRect/>
          </a:stretch>
        </p:blipFill>
        <p:spPr>
          <a:xfrm>
            <a:off x="8837295" y="3649345"/>
            <a:ext cx="3159125" cy="2613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200" dirty="0">
                <a:solidFill>
                  <a:schemeClr val="bg1"/>
                </a:solidFill>
                <a:latin typeface="+mj-lt"/>
                <a:ea typeface="+mj-ea"/>
                <a:cs typeface="+mj-cs"/>
                <a:sym typeface="+mn-ea"/>
              </a:rPr>
            </a:br>
            <a:r>
              <a:rPr lang="tr-TR" altLang="en-US" sz="2200" b="1" dirty="0">
                <a:solidFill>
                  <a:schemeClr val="bg1"/>
                </a:solidFill>
                <a:latin typeface="+mj-lt"/>
                <a:ea typeface="+mj-ea"/>
                <a:cs typeface="+mj-cs"/>
                <a:sym typeface="+mn-ea"/>
              </a:rPr>
              <a:t>YİYECEK &amp; İÇECEK</a:t>
            </a:r>
            <a:br>
              <a:rPr lang="tr-TR" altLang="en-US" sz="2200" b="1" dirty="0">
                <a:solidFill>
                  <a:schemeClr val="bg1"/>
                </a:solidFill>
                <a:latin typeface="+mj-lt"/>
                <a:ea typeface="+mj-ea"/>
                <a:cs typeface="+mj-cs"/>
                <a:sym typeface="+mn-ea"/>
              </a:rPr>
            </a:br>
            <a:br>
              <a:rPr lang="tr-TR" altLang="en-US" sz="2200" b="1" dirty="0">
                <a:solidFill>
                  <a:schemeClr val="bg1"/>
                </a:solidFill>
                <a:latin typeface="+mj-lt"/>
                <a:ea typeface="+mj-ea"/>
                <a:cs typeface="+mj-cs"/>
                <a:sym typeface="+mn-ea"/>
              </a:rPr>
            </a:br>
            <a:br>
              <a:rPr lang="tr-TR" altLang="en-US" sz="2200" b="1" dirty="0">
                <a:solidFill>
                  <a:schemeClr val="bg1"/>
                </a:solidFill>
                <a:latin typeface="+mj-lt"/>
                <a:ea typeface="+mj-ea"/>
                <a:cs typeface="+mj-cs"/>
                <a:sym typeface="+mn-ea"/>
              </a:rPr>
            </a:br>
            <a:r>
              <a:rPr lang="tr-TR" altLang="en-US" sz="2200" b="1" dirty="0">
                <a:solidFill>
                  <a:schemeClr val="bg1"/>
                </a:solidFill>
                <a:latin typeface="+mj-lt"/>
                <a:ea typeface="+mj-ea"/>
                <a:cs typeface="+mj-cs"/>
                <a:sym typeface="+mn-ea"/>
              </a:rPr>
              <a:t>Oda Kahvaltı konseptiyle hizmet veren Ramada By Wyndham Alibeyköy cafe restoranında gün boyu yiyecek içecek ihtiyaçlarınızı karşılayabilir veya yakın civarda faaliyet gösteren yerel restorantları ziyaret edebilirsiniz.</a:t>
            </a:r>
            <a:endParaRPr lang="tr-TR" altLang="en-US" sz="2200" b="1" dirty="0">
              <a:solidFill>
                <a:schemeClr val="bg1"/>
              </a:solidFill>
              <a:latin typeface="+mj-lt"/>
              <a:ea typeface="+mj-ea"/>
              <a:cs typeface="+mj-cs"/>
              <a:sym typeface="+mn-ea"/>
            </a:endParaRPr>
          </a:p>
          <a:p>
            <a:pPr algn="ctr"/>
            <a:endParaRPr lang="en-US" sz="2200"/>
          </a:p>
          <a:p>
            <a:pPr algn="ctr"/>
            <a:endParaRPr lang="en-US" sz="2200"/>
          </a:p>
        </p:txBody>
      </p:sp>
      <p:sp>
        <p:nvSpPr>
          <p:cNvPr id="2" name="Title 1"/>
          <p:cNvSpPr>
            <a:spLocks noGrp="1"/>
          </p:cNvSpPr>
          <p:nvPr>
            <p:ph type="title"/>
          </p:nvPr>
        </p:nvSpPr>
        <p:spPr>
          <a:xfrm>
            <a:off x="4730750" y="532130"/>
            <a:ext cx="7137400" cy="6090920"/>
          </a:xfrm>
        </p:spPr>
        <p:txBody>
          <a:bodyPr vert="horz" lIns="91440" tIns="45720" rIns="91440" bIns="45720" rtlCol="0" anchor="b">
            <a:normAutofit/>
          </a:bodyPr>
          <a:lstStyle/>
          <a:p>
            <a:pPr algn="ctr" fontAlgn="base"/>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b="0" i="0" kern="1200" dirty="0">
                <a:solidFill>
                  <a:schemeClr val="bg1"/>
                </a:solidFill>
                <a:effectLst/>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p:cNvPicPr/>
          <p:nvPr/>
        </p:nvPicPr>
        <p:blipFill>
          <a:blip r:embed="rId1"/>
          <a:stretch>
            <a:fillRect/>
          </a:stretch>
        </p:blipFill>
        <p:spPr>
          <a:xfrm>
            <a:off x="5010150" y="1204595"/>
            <a:ext cx="3289935" cy="4715510"/>
          </a:xfrm>
          <a:prstGeom prst="rect">
            <a:avLst/>
          </a:prstGeom>
        </p:spPr>
      </p:pic>
      <p:pic>
        <p:nvPicPr>
          <p:cNvPr id="4" name="Picture 3"/>
          <p:cNvPicPr/>
          <p:nvPr/>
        </p:nvPicPr>
        <p:blipFill>
          <a:blip r:embed="rId2"/>
          <a:stretch>
            <a:fillRect/>
          </a:stretch>
        </p:blipFill>
        <p:spPr>
          <a:xfrm>
            <a:off x="8579485" y="1204595"/>
            <a:ext cx="3389630" cy="4715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90490" y="812165"/>
            <a:ext cx="6723380" cy="4911090"/>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r>
              <a:rPr lang="tr-TR" altLang="en-US" sz="2220" b="1" kern="1200" dirty="0">
                <a:solidFill>
                  <a:schemeClr val="bg1"/>
                </a:solidFill>
                <a:latin typeface="+mj-lt"/>
                <a:ea typeface="+mj-ea"/>
                <a:cs typeface="+mj-cs"/>
              </a:rPr>
              <a:t>SPA</a:t>
            </a: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en-US" sz="2220" b="1" kern="1200" dirty="0">
                <a:solidFill>
                  <a:schemeClr val="bg1"/>
                </a:solidFill>
                <a:latin typeface="+mj-lt"/>
                <a:ea typeface="+mj-ea"/>
                <a:cs typeface="+mj-cs"/>
              </a:rPr>
              <a:t>Doğal atmosferiyle dikkat çeken SPA, tüm terapilerde kullanılan dünyaca ünlü doğal ürünleriyle, duygulara hitap eden yumuşak müziği ve özel bitki yağlarının havaya yayılan aroması eşliğinde misafirlerine saf ve lüks bir rahatlama hissi sunuyor.</a:t>
            </a: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en-US" sz="2220" b="1" kern="1200" dirty="0">
                <a:solidFill>
                  <a:schemeClr val="bg1"/>
                </a:solidFill>
                <a:latin typeface="+mj-lt"/>
                <a:ea typeface="+mj-ea"/>
                <a:cs typeface="+mj-cs"/>
              </a:rPr>
              <a:t>Ayrıca SPA alanımızda </a:t>
            </a:r>
            <a:r>
              <a:rPr lang="tr-TR" altLang="en-US" sz="2220" b="1" kern="1200" dirty="0">
                <a:solidFill>
                  <a:schemeClr val="bg1"/>
                </a:solidFill>
                <a:latin typeface="+mj-lt"/>
                <a:ea typeface="+mj-ea"/>
                <a:cs typeface="+mj-cs"/>
              </a:rPr>
              <a:t>hamam,</a:t>
            </a:r>
            <a:r>
              <a:rPr lang="en-US" sz="2220" b="1" kern="1200" dirty="0">
                <a:solidFill>
                  <a:schemeClr val="bg1"/>
                </a:solidFill>
                <a:latin typeface="+mj-lt"/>
                <a:ea typeface="+mj-ea"/>
                <a:cs typeface="+mj-cs"/>
              </a:rPr>
              <a:t> sauna ve </a:t>
            </a:r>
            <a:r>
              <a:rPr lang="tr-TR" altLang="en-US" sz="2220" b="1" kern="1200" dirty="0">
                <a:solidFill>
                  <a:schemeClr val="bg1"/>
                </a:solidFill>
                <a:latin typeface="+mj-lt"/>
                <a:ea typeface="+mj-ea"/>
                <a:cs typeface="+mj-cs"/>
              </a:rPr>
              <a:t>buhar odası</a:t>
            </a:r>
            <a:r>
              <a:rPr lang="en-US" sz="2220" b="1" kern="1200" dirty="0">
                <a:solidFill>
                  <a:schemeClr val="bg1"/>
                </a:solidFill>
                <a:latin typeface="+mj-lt"/>
                <a:ea typeface="+mj-ea"/>
                <a:cs typeface="+mj-cs"/>
              </a:rPr>
              <a:t> bulunmaktadır.</a:t>
            </a: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b="0" i="0" kern="1200" dirty="0">
                <a:solidFill>
                  <a:schemeClr val="bg1"/>
                </a:solidFill>
                <a:effectLst/>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p:cNvPicPr/>
          <p:nvPr/>
        </p:nvPicPr>
        <p:blipFill>
          <a:blip r:embed="rId1"/>
          <a:stretch>
            <a:fillRect/>
          </a:stretch>
        </p:blipFill>
        <p:spPr>
          <a:xfrm>
            <a:off x="843915" y="909955"/>
            <a:ext cx="3408045" cy="2245995"/>
          </a:xfrm>
          <a:prstGeom prst="rect">
            <a:avLst/>
          </a:prstGeom>
        </p:spPr>
      </p:pic>
      <p:pic>
        <p:nvPicPr>
          <p:cNvPr id="4" name="Picture 3"/>
          <p:cNvPicPr/>
          <p:nvPr/>
        </p:nvPicPr>
        <p:blipFill>
          <a:blip r:embed="rId2"/>
          <a:stretch>
            <a:fillRect/>
          </a:stretch>
        </p:blipFill>
        <p:spPr>
          <a:xfrm>
            <a:off x="843915" y="3738245"/>
            <a:ext cx="3407410" cy="2176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90490" y="2029460"/>
            <a:ext cx="6484620" cy="4606290"/>
          </a:xfrm>
        </p:spPr>
        <p:txBody>
          <a:bodyPr vert="horz" lIns="91440" tIns="45720" rIns="91440" bIns="45720" rtlCol="0" anchor="b">
            <a:normAutofit fontScale="90000"/>
          </a:bodyPr>
          <a:lstStyle/>
          <a:p>
            <a:pPr algn="ctr" fontAlgn="base"/>
            <a:br>
              <a:rPr lang="en-US" sz="1800" kern="1200" dirty="0">
                <a:solidFill>
                  <a:schemeClr val="bg1"/>
                </a:solidFill>
                <a:latin typeface="+mj-lt"/>
                <a:ea typeface="+mj-ea"/>
                <a:cs typeface="+mj-cs"/>
              </a:rPr>
            </a:br>
            <a:br>
              <a:rPr lang="en-US" sz="2465" kern="1200" dirty="0">
                <a:solidFill>
                  <a:schemeClr val="bg1"/>
                </a:solidFill>
                <a:latin typeface="+mj-lt"/>
                <a:ea typeface="+mj-ea"/>
                <a:cs typeface="+mj-cs"/>
              </a:rPr>
            </a:br>
            <a:r>
              <a:rPr lang="tr-TR" altLang="en-US" sz="2465" b="1" kern="1200" dirty="0">
                <a:solidFill>
                  <a:schemeClr val="bg1"/>
                </a:solidFill>
                <a:latin typeface="+mj-lt"/>
                <a:ea typeface="+mj-ea"/>
                <a:cs typeface="+mj-cs"/>
              </a:rPr>
              <a:t>TOPLANTI</a:t>
            </a:r>
            <a:br>
              <a:rPr lang="tr-TR" altLang="en-US" sz="2465" b="1" kern="1200" dirty="0">
                <a:solidFill>
                  <a:schemeClr val="bg1"/>
                </a:solidFill>
                <a:latin typeface="+mj-lt"/>
                <a:ea typeface="+mj-ea"/>
                <a:cs typeface="+mj-cs"/>
              </a:rPr>
            </a:br>
            <a:br>
              <a:rPr lang="tr-TR" altLang="en-US" sz="2465" b="1" kern="1200" dirty="0">
                <a:solidFill>
                  <a:schemeClr val="bg1"/>
                </a:solidFill>
                <a:latin typeface="+mj-lt"/>
                <a:ea typeface="+mj-ea"/>
                <a:cs typeface="+mj-cs"/>
              </a:rPr>
            </a:br>
            <a:r>
              <a:rPr lang="tr-TR" altLang="en-US" sz="2220" b="1" kern="1200" dirty="0">
                <a:solidFill>
                  <a:schemeClr val="bg1"/>
                </a:solidFill>
                <a:latin typeface="+mj-lt"/>
                <a:ea typeface="+mj-ea"/>
                <a:cs typeface="+mj-cs"/>
              </a:rPr>
              <a:t>Ramada By Wyndham Alibeyköy</a:t>
            </a:r>
            <a:r>
              <a:rPr lang="en-US" sz="2220" b="1" kern="1200" dirty="0">
                <a:solidFill>
                  <a:schemeClr val="bg1"/>
                </a:solidFill>
                <a:latin typeface="+mj-lt"/>
                <a:ea typeface="+mj-ea"/>
                <a:cs typeface="+mj-cs"/>
              </a:rPr>
              <a:t> modern toplantı salonları ve</a:t>
            </a:r>
            <a:r>
              <a:rPr lang="tr-TR" altLang="en-US" sz="2220" b="1" kern="1200" dirty="0">
                <a:solidFill>
                  <a:schemeClr val="bg1"/>
                </a:solidFill>
                <a:latin typeface="+mj-lt"/>
                <a:ea typeface="+mj-ea"/>
                <a:cs typeface="+mj-cs"/>
              </a:rPr>
              <a:t> </a:t>
            </a:r>
            <a:r>
              <a:rPr lang="en-US" sz="2220" b="1" kern="1200" dirty="0">
                <a:solidFill>
                  <a:schemeClr val="bg1"/>
                </a:solidFill>
                <a:latin typeface="+mj-lt"/>
                <a:ea typeface="+mj-ea"/>
                <a:cs typeface="+mj-cs"/>
              </a:rPr>
              <a:t>iş toplantıları </a:t>
            </a:r>
            <a:r>
              <a:rPr lang="tr-TR" altLang="en-US" sz="2220" b="1" kern="1200" dirty="0">
                <a:solidFill>
                  <a:schemeClr val="bg1"/>
                </a:solidFill>
                <a:latin typeface="+mj-lt"/>
                <a:ea typeface="+mj-ea"/>
                <a:cs typeface="+mj-cs"/>
              </a:rPr>
              <a:t>ve etkinlikler </a:t>
            </a:r>
            <a:r>
              <a:rPr lang="en-US" sz="2220" b="1" kern="1200" dirty="0">
                <a:solidFill>
                  <a:schemeClr val="bg1"/>
                </a:solidFill>
                <a:latin typeface="+mj-lt"/>
                <a:ea typeface="+mj-ea"/>
                <a:cs typeface="+mj-cs"/>
              </a:rPr>
              <a:t>için son derece ideal bir konuma sahip.</a:t>
            </a: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en-US" sz="2220" b="1" kern="1200" dirty="0">
                <a:solidFill>
                  <a:schemeClr val="bg1"/>
                </a:solidFill>
                <a:latin typeface="+mj-lt"/>
                <a:ea typeface="+mj-ea"/>
                <a:cs typeface="+mj-cs"/>
              </a:rPr>
              <a:t>Şehrin en seçkin toplantılarına ve etkinliklerine ev sahipliği yapan </a:t>
            </a:r>
            <a:r>
              <a:rPr lang="tr-TR" altLang="en-US" sz="2220" b="1" kern="1200" dirty="0">
                <a:solidFill>
                  <a:schemeClr val="bg1"/>
                </a:solidFill>
                <a:latin typeface="+mj-lt"/>
                <a:ea typeface="+mj-ea"/>
                <a:cs typeface="+mj-cs"/>
              </a:rPr>
              <a:t>Ramada By Wyndham Alibeyköy</a:t>
            </a:r>
            <a:r>
              <a:rPr lang="en-US" sz="2220" b="1" kern="1200" dirty="0">
                <a:solidFill>
                  <a:schemeClr val="bg1"/>
                </a:solidFill>
                <a:latin typeface="+mj-lt"/>
                <a:ea typeface="+mj-ea"/>
                <a:cs typeface="+mj-cs"/>
              </a:rPr>
              <a:t>, her tür toplantı ve sosyal organizasyon için özel olarak tasarlanmış toplantı salonlarında, en yeni teknolojik olanaklar ile büyük beğeni topluyor.</a:t>
            </a: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en-US" sz="2220" b="1" kern="1200" dirty="0">
                <a:solidFill>
                  <a:schemeClr val="bg1"/>
                </a:solidFill>
                <a:latin typeface="+mj-lt"/>
                <a:ea typeface="+mj-ea"/>
                <a:cs typeface="+mj-cs"/>
              </a:rPr>
              <a:t>Konumu ve sahip olduğu olanaklarla, iş dünyasının beklentilerine en iyi şekilde cevap veren </a:t>
            </a:r>
            <a:r>
              <a:rPr lang="tr-TR" altLang="en-US" sz="2220" b="1" kern="1200" dirty="0">
                <a:solidFill>
                  <a:schemeClr val="bg1"/>
                </a:solidFill>
                <a:latin typeface="+mj-lt"/>
                <a:ea typeface="+mj-ea"/>
                <a:cs typeface="+mj-cs"/>
              </a:rPr>
              <a:t>Ramada By Wyndham Alibeyköy</a:t>
            </a:r>
            <a:r>
              <a:rPr lang="en-US" sz="2220" b="1" kern="1200" dirty="0">
                <a:solidFill>
                  <a:schemeClr val="bg1"/>
                </a:solidFill>
                <a:latin typeface="+mj-lt"/>
                <a:ea typeface="+mj-ea"/>
                <a:cs typeface="+mj-cs"/>
              </a:rPr>
              <a:t>, konuklarının tüm ihtiyaçları konusunda hizmet sunmaya hazır, dinamik ve profesyonel personeli </a:t>
            </a:r>
            <a:r>
              <a:rPr lang="tr-TR" altLang="en-US" sz="2220" b="1" kern="1200" dirty="0">
                <a:solidFill>
                  <a:schemeClr val="bg1"/>
                </a:solidFill>
                <a:latin typeface="+mj-lt"/>
                <a:ea typeface="+mj-ea"/>
                <a:cs typeface="+mj-cs"/>
              </a:rPr>
              <a:t>ile </a:t>
            </a:r>
            <a:r>
              <a:rPr lang="en-US" sz="2220" b="1" kern="1200" dirty="0">
                <a:solidFill>
                  <a:schemeClr val="bg1"/>
                </a:solidFill>
                <a:latin typeface="+mj-lt"/>
                <a:ea typeface="+mj-ea"/>
                <a:cs typeface="+mj-cs"/>
              </a:rPr>
              <a:t>organizasyonların kusursuz bir şekilde tamamlanmasını sağl</a:t>
            </a:r>
            <a:r>
              <a:rPr lang="tr-TR" altLang="en-US" sz="2220" b="1" kern="1200" dirty="0">
                <a:solidFill>
                  <a:schemeClr val="bg1"/>
                </a:solidFill>
                <a:latin typeface="+mj-lt"/>
                <a:ea typeface="+mj-ea"/>
                <a:cs typeface="+mj-cs"/>
              </a:rPr>
              <a:t>alamktadır.</a:t>
            </a:r>
            <a:br>
              <a:rPr lang="en-US" sz="2220" b="1" kern="1200" dirty="0">
                <a:solidFill>
                  <a:schemeClr val="bg1"/>
                </a:solidFill>
                <a:latin typeface="+mj-lt"/>
                <a:ea typeface="+mj-ea"/>
                <a:cs typeface="+mj-cs"/>
              </a:rPr>
            </a:br>
            <a:br>
              <a:rPr lang="en-US" sz="1500" b="0" i="0" kern="1200" dirty="0">
                <a:solidFill>
                  <a:schemeClr val="bg1"/>
                </a:solidFill>
                <a:effectLst/>
                <a:latin typeface="+mj-lt"/>
                <a:ea typeface="+mj-ea"/>
                <a:cs typeface="+mj-cs"/>
              </a:rPr>
            </a:br>
            <a:br>
              <a:rPr lang="en-US" sz="1500" b="0" i="0" kern="1200" dirty="0">
                <a:solidFill>
                  <a:schemeClr val="bg1"/>
                </a:solidFill>
                <a:effectLst/>
                <a:latin typeface="+mj-lt"/>
                <a:ea typeface="+mj-ea"/>
                <a:cs typeface="+mj-cs"/>
              </a:rPr>
            </a:br>
            <a:br>
              <a:rPr lang="en-US" sz="1500" b="0" i="0" kern="1200" dirty="0">
                <a:solidFill>
                  <a:schemeClr val="bg1"/>
                </a:solidFill>
                <a:effectLst/>
                <a:latin typeface="+mj-lt"/>
                <a:ea typeface="+mj-ea"/>
                <a:cs typeface="+mj-cs"/>
              </a:rPr>
            </a:br>
            <a:br>
              <a:rPr lang="en-US" sz="1500" b="0" i="0" kern="1200" dirty="0">
                <a:solidFill>
                  <a:schemeClr val="bg1"/>
                </a:solidFill>
                <a:effectLst/>
                <a:latin typeface="+mj-lt"/>
                <a:ea typeface="+mj-ea"/>
                <a:cs typeface="+mj-cs"/>
              </a:rPr>
            </a:br>
            <a:endParaRPr lang="en-US" sz="1500" b="0" i="0" kern="1200" dirty="0">
              <a:solidFill>
                <a:schemeClr val="bg1"/>
              </a:solidFill>
              <a:effectLst/>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p:cNvPicPr/>
          <p:nvPr/>
        </p:nvPicPr>
        <p:blipFill>
          <a:blip r:embed="rId1"/>
          <a:stretch>
            <a:fillRect/>
          </a:stretch>
        </p:blipFill>
        <p:spPr>
          <a:xfrm>
            <a:off x="864235" y="1437640"/>
            <a:ext cx="3409950" cy="4110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5255" y="165100"/>
            <a:ext cx="8065770" cy="6692900"/>
          </a:xfrm>
        </p:spPr>
        <p:txBody>
          <a:bodyPr vert="horz" lIns="91440" tIns="45720" rIns="91440" bIns="45720" rtlCol="0" anchor="b">
            <a:normAutofit/>
          </a:bodyPr>
          <a:lstStyle/>
          <a:p>
            <a:r>
              <a:rPr lang="tr-TR" altLang="en-US" sz="2665" b="1" dirty="0">
                <a:solidFill>
                  <a:schemeClr val="bg1"/>
                </a:solidFill>
              </a:rPr>
              <a:t>EYÜPSULTAN </a:t>
            </a:r>
            <a:r>
              <a:rPr lang="en-US" sz="2665" b="1" dirty="0">
                <a:solidFill>
                  <a:schemeClr val="bg1"/>
                </a:solidFill>
              </a:rPr>
              <a:t>HAKKINDA </a:t>
            </a:r>
            <a:br>
              <a:rPr lang="en-US" sz="2665" b="1" dirty="0">
                <a:solidFill>
                  <a:schemeClr val="bg1"/>
                </a:solidFill>
              </a:rPr>
            </a:br>
            <a:br>
              <a:rPr lang="en-US" sz="2000" b="0" i="0" dirty="0">
                <a:solidFill>
                  <a:schemeClr val="bg1"/>
                </a:solidFill>
                <a:effectLst/>
              </a:rPr>
            </a:br>
            <a:br>
              <a:rPr lang="en-US" sz="2000" b="1" i="0" dirty="0">
                <a:solidFill>
                  <a:schemeClr val="bg1"/>
                </a:solidFill>
                <a:effectLst/>
              </a:rPr>
            </a:br>
            <a:r>
              <a:rPr lang="en-US" altLang="en-US" sz="2200" b="1" i="0" dirty="0">
                <a:solidFill>
                  <a:schemeClr val="bg1"/>
                </a:solidFill>
                <a:effectLst/>
              </a:rPr>
              <a:t>Eyüpsultan ya da eski ad</a:t>
            </a:r>
            <a:r>
              <a:rPr lang="" altLang="en-US" sz="2200" b="1" i="0" dirty="0">
                <a:solidFill>
                  <a:schemeClr val="bg1"/>
                </a:solidFill>
                <a:effectLst/>
              </a:rPr>
              <a:t>ı</a:t>
            </a:r>
            <a:r>
              <a:rPr lang="en-US" altLang="en-US" sz="2200" b="1" i="0" dirty="0">
                <a:solidFill>
                  <a:schemeClr val="bg1"/>
                </a:solidFill>
                <a:effectLst/>
              </a:rPr>
              <a:t>yla Eyüp, </a:t>
            </a:r>
            <a:r>
              <a:rPr lang="" altLang="en-US" sz="2200" b="1" i="0" dirty="0">
                <a:solidFill>
                  <a:schemeClr val="bg1"/>
                </a:solidFill>
                <a:effectLst/>
              </a:rPr>
              <a:t>İ</a:t>
            </a:r>
            <a:r>
              <a:rPr lang="en-US" altLang="en-US" sz="2200" b="1" i="0" dirty="0">
                <a:solidFill>
                  <a:schemeClr val="bg1"/>
                </a:solidFill>
                <a:effectLst/>
              </a:rPr>
              <a:t>stanbul ilinin Avrupa yakas</a:t>
            </a:r>
            <a:r>
              <a:rPr lang="" altLang="en-US" sz="2200" b="1" i="0" dirty="0">
                <a:solidFill>
                  <a:schemeClr val="bg1"/>
                </a:solidFill>
                <a:effectLst/>
              </a:rPr>
              <a:t>ı</a:t>
            </a:r>
            <a:r>
              <a:rPr lang="en-US" altLang="en-US" sz="2200" b="1" i="0" dirty="0">
                <a:solidFill>
                  <a:schemeClr val="bg1"/>
                </a:solidFill>
                <a:effectLst/>
              </a:rPr>
              <a:t>nda yer alan bir il</a:t>
            </a:r>
            <a:r>
              <a:rPr lang="" altLang="en-US" sz="2200" b="1" i="0" dirty="0">
                <a:solidFill>
                  <a:schemeClr val="bg1"/>
                </a:solidFill>
                <a:effectLst/>
              </a:rPr>
              <a:t>ç</a:t>
            </a:r>
            <a:r>
              <a:rPr lang="en-US" altLang="en-US" sz="2200" b="1" i="0" dirty="0">
                <a:solidFill>
                  <a:schemeClr val="bg1"/>
                </a:solidFill>
                <a:effectLst/>
              </a:rPr>
              <a:t>esidir. 1936'da Fatih, Beyo</a:t>
            </a:r>
            <a:r>
              <a:rPr lang="" altLang="en-US" sz="2200" b="1" i="0" dirty="0">
                <a:solidFill>
                  <a:schemeClr val="bg1"/>
                </a:solidFill>
                <a:effectLst/>
              </a:rPr>
              <a:t>ğ</a:t>
            </a:r>
            <a:r>
              <a:rPr lang="en-US" altLang="en-US" sz="2200" b="1" i="0" dirty="0">
                <a:solidFill>
                  <a:schemeClr val="bg1"/>
                </a:solidFill>
                <a:effectLst/>
              </a:rPr>
              <a:t>lu ve Sar</a:t>
            </a:r>
            <a:r>
              <a:rPr lang="" altLang="en-US" sz="2200" b="1" i="0" dirty="0">
                <a:solidFill>
                  <a:schemeClr val="bg1"/>
                </a:solidFill>
                <a:effectLst/>
              </a:rPr>
              <a:t>ı</a:t>
            </a:r>
            <a:r>
              <a:rPr lang="en-US" altLang="en-US" sz="2200" b="1" i="0" dirty="0">
                <a:solidFill>
                  <a:schemeClr val="bg1"/>
                </a:solidFill>
                <a:effectLst/>
              </a:rPr>
              <a:t>yer il</a:t>
            </a:r>
            <a:r>
              <a:rPr lang="" altLang="en-US" sz="2200" b="1" i="0" dirty="0">
                <a:solidFill>
                  <a:schemeClr val="bg1"/>
                </a:solidFill>
                <a:effectLst/>
              </a:rPr>
              <a:t>ç</a:t>
            </a:r>
            <a:r>
              <a:rPr lang="en-US" altLang="en-US" sz="2200" b="1" i="0" dirty="0">
                <a:solidFill>
                  <a:schemeClr val="bg1"/>
                </a:solidFill>
                <a:effectLst/>
              </a:rPr>
              <a:t>elerinin bir bölümüyle kurulan Eyüpsultan il</a:t>
            </a:r>
            <a:r>
              <a:rPr lang="" altLang="en-US" sz="2200" b="1" i="0" dirty="0">
                <a:solidFill>
                  <a:schemeClr val="bg1"/>
                </a:solidFill>
                <a:effectLst/>
              </a:rPr>
              <a:t>ç</a:t>
            </a:r>
            <a:r>
              <a:rPr lang="en-US" altLang="en-US" sz="2200" b="1" i="0" dirty="0">
                <a:solidFill>
                  <a:schemeClr val="bg1"/>
                </a:solidFill>
                <a:effectLst/>
              </a:rPr>
              <a:t>esinin yüzöl</a:t>
            </a:r>
            <a:r>
              <a:rPr lang="" altLang="en-US" sz="2200" b="1" i="0" dirty="0">
                <a:solidFill>
                  <a:schemeClr val="bg1"/>
                </a:solidFill>
                <a:effectLst/>
              </a:rPr>
              <a:t>ç</a:t>
            </a:r>
            <a:r>
              <a:rPr lang="en-US" altLang="en-US" sz="2200" b="1" i="0" dirty="0">
                <a:solidFill>
                  <a:schemeClr val="bg1"/>
                </a:solidFill>
                <a:effectLst/>
              </a:rPr>
              <a:t>ümü 242 km²dir. 29 mahallesi bulunan Eyüpsultan il</a:t>
            </a:r>
            <a:r>
              <a:rPr lang="" altLang="en-US" sz="2200" b="1" i="0" dirty="0">
                <a:solidFill>
                  <a:schemeClr val="bg1"/>
                </a:solidFill>
                <a:effectLst/>
              </a:rPr>
              <a:t>ç</a:t>
            </a:r>
            <a:r>
              <a:rPr lang="en-US" altLang="en-US" sz="2200" b="1" i="0" dirty="0">
                <a:solidFill>
                  <a:schemeClr val="bg1"/>
                </a:solidFill>
                <a:effectLst/>
              </a:rPr>
              <a:t>esinin nüfusu 2021 y</a:t>
            </a:r>
            <a:r>
              <a:rPr lang="" altLang="en-US" sz="2200" b="1" i="0" dirty="0">
                <a:solidFill>
                  <a:schemeClr val="bg1"/>
                </a:solidFill>
                <a:effectLst/>
              </a:rPr>
              <a:t>ı</a:t>
            </a:r>
            <a:r>
              <a:rPr lang="en-US" altLang="en-US" sz="2200" b="1" i="0" dirty="0">
                <a:solidFill>
                  <a:schemeClr val="bg1"/>
                </a:solidFill>
                <a:effectLst/>
              </a:rPr>
              <a:t>l</a:t>
            </a:r>
            <a:r>
              <a:rPr lang="" altLang="en-US" sz="2200" b="1" i="0" dirty="0">
                <a:solidFill>
                  <a:schemeClr val="bg1"/>
                </a:solidFill>
                <a:effectLst/>
              </a:rPr>
              <a:t>ı</a:t>
            </a:r>
            <a:r>
              <a:rPr lang="en-US" altLang="en-US" sz="2200" b="1" i="0" dirty="0">
                <a:solidFill>
                  <a:schemeClr val="bg1"/>
                </a:solidFill>
                <a:effectLst/>
              </a:rPr>
              <a:t>ndaki Adrese Dayal</a:t>
            </a:r>
            <a:r>
              <a:rPr lang="" altLang="en-US" sz="2200" b="1" i="0" dirty="0">
                <a:solidFill>
                  <a:schemeClr val="bg1"/>
                </a:solidFill>
                <a:effectLst/>
              </a:rPr>
              <a:t>ı</a:t>
            </a:r>
            <a:r>
              <a:rPr lang="en-US" altLang="en-US" sz="2200" b="1" i="0" dirty="0">
                <a:solidFill>
                  <a:schemeClr val="bg1"/>
                </a:solidFill>
                <a:effectLst/>
              </a:rPr>
              <a:t> Nüfus Kay</a:t>
            </a:r>
            <a:r>
              <a:rPr lang="" altLang="en-US" sz="2200" b="1" i="0" dirty="0">
                <a:solidFill>
                  <a:schemeClr val="bg1"/>
                </a:solidFill>
                <a:effectLst/>
              </a:rPr>
              <a:t>ı</a:t>
            </a:r>
            <a:r>
              <a:rPr lang="en-US" altLang="en-US" sz="2200" b="1" i="0" dirty="0">
                <a:solidFill>
                  <a:schemeClr val="bg1"/>
                </a:solidFill>
                <a:effectLst/>
              </a:rPr>
              <a:t>t Sistemi verilerine göre 417.360't</a:t>
            </a:r>
            <a:r>
              <a:rPr lang="" altLang="en-US" sz="2200" b="1" i="0" dirty="0">
                <a:solidFill>
                  <a:schemeClr val="bg1"/>
                </a:solidFill>
                <a:effectLst/>
              </a:rPr>
              <a:t>ı</a:t>
            </a:r>
            <a:r>
              <a:rPr lang="en-US" altLang="en-US" sz="2200" b="1" i="0" dirty="0">
                <a:solidFill>
                  <a:schemeClr val="bg1"/>
                </a:solidFill>
                <a:effectLst/>
              </a:rPr>
              <a:t>r. </a:t>
            </a:r>
            <a:br>
              <a:rPr lang="en-US" altLang="en-US" sz="2200" b="1" i="0" dirty="0">
                <a:solidFill>
                  <a:schemeClr val="bg1"/>
                </a:solidFill>
                <a:effectLst/>
              </a:rPr>
            </a:br>
            <a:br>
              <a:rPr lang="tr-TR" altLang="en-US" sz="2200" b="1" i="0" dirty="0">
                <a:solidFill>
                  <a:schemeClr val="bg1"/>
                </a:solidFill>
                <a:effectLst/>
              </a:rPr>
            </a:br>
            <a:r>
              <a:rPr lang="en-US" altLang="en-US" sz="2200" b="1" i="0" dirty="0">
                <a:solidFill>
                  <a:schemeClr val="bg1"/>
                </a:solidFill>
                <a:effectLst/>
              </a:rPr>
              <a:t>Eyüpsultan il</a:t>
            </a:r>
            <a:r>
              <a:rPr lang="" altLang="en-US" sz="2200" b="1" i="0" dirty="0">
                <a:solidFill>
                  <a:schemeClr val="bg1"/>
                </a:solidFill>
                <a:effectLst/>
              </a:rPr>
              <a:t>ç</a:t>
            </a:r>
            <a:r>
              <a:rPr lang="en-US" altLang="en-US" sz="2200" b="1" i="0" dirty="0">
                <a:solidFill>
                  <a:schemeClr val="bg1"/>
                </a:solidFill>
                <a:effectLst/>
              </a:rPr>
              <a:t>esinin kaplad</a:t>
            </a:r>
            <a:r>
              <a:rPr lang="" altLang="en-US" sz="2200" b="1" i="0" dirty="0">
                <a:solidFill>
                  <a:schemeClr val="bg1"/>
                </a:solidFill>
                <a:effectLst/>
              </a:rPr>
              <a:t>ığı</a:t>
            </a:r>
            <a:r>
              <a:rPr lang="en-US" altLang="en-US" sz="2200" b="1" i="0" dirty="0">
                <a:solidFill>
                  <a:schemeClr val="bg1"/>
                </a:solidFill>
                <a:effectLst/>
              </a:rPr>
              <a:t> alan </a:t>
            </a:r>
            <a:r>
              <a:rPr lang="" altLang="en-US" sz="2200" b="1" i="0" dirty="0">
                <a:solidFill>
                  <a:schemeClr val="bg1"/>
                </a:solidFill>
                <a:effectLst/>
              </a:rPr>
              <a:t>İ</a:t>
            </a:r>
            <a:r>
              <a:rPr lang="en-US" altLang="en-US" sz="2200" b="1" i="0" dirty="0">
                <a:solidFill>
                  <a:schemeClr val="bg1"/>
                </a:solidFill>
                <a:effectLst/>
              </a:rPr>
              <a:t>stanbul Surlar</a:t>
            </a:r>
            <a:r>
              <a:rPr lang="" altLang="en-US" sz="2200" b="1" i="0" dirty="0">
                <a:solidFill>
                  <a:schemeClr val="bg1"/>
                </a:solidFill>
                <a:effectLst/>
              </a:rPr>
              <a:t>ı</a:t>
            </a:r>
            <a:r>
              <a:rPr lang="en-US" altLang="en-US" sz="2200" b="1" i="0" dirty="0">
                <a:solidFill>
                  <a:schemeClr val="bg1"/>
                </a:solidFill>
                <a:effectLst/>
              </a:rPr>
              <a:t>'n</a:t>
            </a:r>
            <a:r>
              <a:rPr lang="" altLang="en-US" sz="2200" b="1" i="0" dirty="0">
                <a:solidFill>
                  <a:schemeClr val="bg1"/>
                </a:solidFill>
                <a:effectLst/>
              </a:rPr>
              <a:t>ı</a:t>
            </a:r>
            <a:r>
              <a:rPr lang="en-US" altLang="en-US" sz="2200" b="1" i="0" dirty="0">
                <a:solidFill>
                  <a:schemeClr val="bg1"/>
                </a:solidFill>
                <a:effectLst/>
              </a:rPr>
              <a:t>n d</a:t>
            </a:r>
            <a:r>
              <a:rPr lang="" altLang="en-US" sz="2200" b="1" i="0" dirty="0">
                <a:solidFill>
                  <a:schemeClr val="bg1"/>
                </a:solidFill>
                <a:effectLst/>
              </a:rPr>
              <a:t>ışı</a:t>
            </a:r>
            <a:r>
              <a:rPr lang="en-US" altLang="en-US" sz="2200" b="1" i="0" dirty="0">
                <a:solidFill>
                  <a:schemeClr val="bg1"/>
                </a:solidFill>
                <a:effectLst/>
              </a:rPr>
              <a:t>nda kalmas</a:t>
            </a:r>
            <a:r>
              <a:rPr lang="" altLang="en-US" sz="2200" b="1" i="0" dirty="0">
                <a:solidFill>
                  <a:schemeClr val="bg1"/>
                </a:solidFill>
                <a:effectLst/>
              </a:rPr>
              <a:t>ı</a:t>
            </a:r>
            <a:r>
              <a:rPr lang="en-US" altLang="en-US" sz="2200" b="1" i="0" dirty="0">
                <a:solidFill>
                  <a:schemeClr val="bg1"/>
                </a:solidFill>
                <a:effectLst/>
              </a:rPr>
              <a:t>na ra</a:t>
            </a:r>
            <a:r>
              <a:rPr lang="" altLang="en-US" sz="2200" b="1" i="0" dirty="0">
                <a:solidFill>
                  <a:schemeClr val="bg1"/>
                </a:solidFill>
                <a:effectLst/>
              </a:rPr>
              <a:t>ğ</a:t>
            </a:r>
            <a:r>
              <a:rPr lang="en-US" altLang="en-US" sz="2200" b="1" i="0" dirty="0">
                <a:solidFill>
                  <a:schemeClr val="bg1"/>
                </a:solidFill>
                <a:effectLst/>
              </a:rPr>
              <a:t>men, burada daima bir köy vard</a:t>
            </a:r>
            <a:r>
              <a:rPr lang="" altLang="en-US" sz="2200" b="1" i="0" dirty="0">
                <a:solidFill>
                  <a:schemeClr val="bg1"/>
                </a:solidFill>
                <a:effectLst/>
              </a:rPr>
              <a:t>ı</a:t>
            </a:r>
            <a:r>
              <a:rPr lang="en-US" altLang="en-US" sz="2200" b="1" i="0" dirty="0">
                <a:solidFill>
                  <a:schemeClr val="bg1"/>
                </a:solidFill>
                <a:effectLst/>
              </a:rPr>
              <a:t>. </a:t>
            </a:r>
            <a:r>
              <a:rPr lang="" altLang="en-US" sz="2200" b="1" i="0" dirty="0">
                <a:solidFill>
                  <a:schemeClr val="bg1"/>
                </a:solidFill>
                <a:effectLst/>
              </a:rPr>
              <a:t>Ç</a:t>
            </a:r>
            <a:r>
              <a:rPr lang="en-US" altLang="en-US" sz="2200" b="1" i="0" dirty="0">
                <a:solidFill>
                  <a:schemeClr val="bg1"/>
                </a:solidFill>
                <a:effectLst/>
              </a:rPr>
              <a:t>ünkü iki nehir </a:t>
            </a:r>
            <a:r>
              <a:rPr lang="" altLang="en-US" sz="2200" b="1" i="0" dirty="0">
                <a:solidFill>
                  <a:schemeClr val="bg1"/>
                </a:solidFill>
                <a:effectLst/>
              </a:rPr>
              <a:t>ç</a:t>
            </a:r>
            <a:r>
              <a:rPr lang="en-US" altLang="en-US" sz="2200" b="1" i="0" dirty="0">
                <a:solidFill>
                  <a:schemeClr val="bg1"/>
                </a:solidFill>
                <a:effectLst/>
              </a:rPr>
              <a:t>ok miktarda temiz su sa</a:t>
            </a:r>
            <a:r>
              <a:rPr lang="" altLang="en-US" sz="2200" b="1" i="0" dirty="0">
                <a:solidFill>
                  <a:schemeClr val="bg1"/>
                </a:solidFill>
                <a:effectLst/>
              </a:rPr>
              <a:t>ğ</a:t>
            </a:r>
            <a:r>
              <a:rPr lang="en-US" altLang="en-US" sz="2200" b="1" i="0" dirty="0">
                <a:solidFill>
                  <a:schemeClr val="bg1"/>
                </a:solidFill>
                <a:effectLst/>
              </a:rPr>
              <a:t>l</a:t>
            </a:r>
            <a:r>
              <a:rPr lang="" altLang="en-US" sz="2200" b="1" i="0" dirty="0">
                <a:solidFill>
                  <a:schemeClr val="bg1"/>
                </a:solidFill>
                <a:effectLst/>
              </a:rPr>
              <a:t>ı</a:t>
            </a:r>
            <a:r>
              <a:rPr lang="en-US" altLang="en-US" sz="2200" b="1" i="0" dirty="0">
                <a:solidFill>
                  <a:schemeClr val="bg1"/>
                </a:solidFill>
                <a:effectLst/>
              </a:rPr>
              <a:t>yordu. Ve Bizans döneminde köyde bir kilise vard</a:t>
            </a:r>
            <a:r>
              <a:rPr lang="" altLang="en-US" sz="2200" b="1" i="0" dirty="0">
                <a:solidFill>
                  <a:schemeClr val="bg1"/>
                </a:solidFill>
                <a:effectLst/>
              </a:rPr>
              <a:t>ı</a:t>
            </a:r>
            <a:r>
              <a:rPr lang="en-US" altLang="en-US" sz="2200" b="1" i="0" dirty="0">
                <a:solidFill>
                  <a:schemeClr val="bg1"/>
                </a:solidFill>
                <a:effectLst/>
              </a:rPr>
              <a:t>. Ve daha sonra bir manast</a:t>
            </a:r>
            <a:r>
              <a:rPr lang="" altLang="en-US" sz="2200" b="1" i="0" dirty="0">
                <a:solidFill>
                  <a:schemeClr val="bg1"/>
                </a:solidFill>
                <a:effectLst/>
              </a:rPr>
              <a:t>ı</a:t>
            </a:r>
            <a:r>
              <a:rPr lang="en-US" altLang="en-US" sz="2200" b="1" i="0" dirty="0">
                <a:solidFill>
                  <a:schemeClr val="bg1"/>
                </a:solidFill>
                <a:effectLst/>
              </a:rPr>
              <a:t>r (Bugünkü Eyüpsultan Camii'nin arkas</a:t>
            </a:r>
            <a:r>
              <a:rPr lang="" altLang="en-US" sz="2200" b="1" i="0" dirty="0">
                <a:solidFill>
                  <a:schemeClr val="bg1"/>
                </a:solidFill>
                <a:effectLst/>
              </a:rPr>
              <a:t>ı</a:t>
            </a:r>
            <a:r>
              <a:rPr lang="en-US" altLang="en-US" sz="2200" b="1" i="0" dirty="0">
                <a:solidFill>
                  <a:schemeClr val="bg1"/>
                </a:solidFill>
                <a:effectLst/>
              </a:rPr>
              <a:t>ndaki tepelerin yükse</a:t>
            </a:r>
            <a:r>
              <a:rPr lang="" altLang="en-US" sz="2200" b="1" i="0" dirty="0">
                <a:solidFill>
                  <a:schemeClr val="bg1"/>
                </a:solidFill>
                <a:effectLst/>
              </a:rPr>
              <a:t>ğ</a:t>
            </a:r>
            <a:r>
              <a:rPr lang="en-US" altLang="en-US" sz="2200" b="1" i="0" dirty="0">
                <a:solidFill>
                  <a:schemeClr val="bg1"/>
                </a:solidFill>
                <a:effectLst/>
              </a:rPr>
              <a:t>ine in</a:t>
            </a:r>
            <a:r>
              <a:rPr lang="" altLang="en-US" sz="2200" b="1" i="0" dirty="0">
                <a:solidFill>
                  <a:schemeClr val="bg1"/>
                </a:solidFill>
                <a:effectLst/>
              </a:rPr>
              <a:t>ş</a:t>
            </a:r>
            <a:r>
              <a:rPr lang="en-US" altLang="en-US" sz="2200" b="1" i="0" dirty="0">
                <a:solidFill>
                  <a:schemeClr val="bg1"/>
                </a:solidFill>
                <a:effectLst/>
              </a:rPr>
              <a:t>a edilmi</a:t>
            </a:r>
            <a:r>
              <a:rPr lang="" altLang="en-US" sz="2200" b="1" i="0" dirty="0">
                <a:solidFill>
                  <a:schemeClr val="bg1"/>
                </a:solidFill>
                <a:effectLst/>
              </a:rPr>
              <a:t>ş</a:t>
            </a:r>
            <a:r>
              <a:rPr lang="en-US" altLang="en-US" sz="2200" b="1" i="0" dirty="0">
                <a:solidFill>
                  <a:schemeClr val="bg1"/>
                </a:solidFill>
                <a:effectLst/>
              </a:rPr>
              <a:t>ti.) </a:t>
            </a:r>
            <a:r>
              <a:rPr lang="" altLang="en-US" sz="2200" b="1" i="0" dirty="0">
                <a:solidFill>
                  <a:schemeClr val="bg1"/>
                </a:solidFill>
                <a:effectLst/>
              </a:rPr>
              <a:t>ş</a:t>
            </a:r>
            <a:r>
              <a:rPr lang="en-US" altLang="en-US" sz="2200" b="1" i="0" dirty="0">
                <a:solidFill>
                  <a:schemeClr val="bg1"/>
                </a:solidFill>
                <a:effectLst/>
              </a:rPr>
              <a:t>ehir duvarlar</a:t>
            </a:r>
            <a:r>
              <a:rPr lang="" altLang="en-US" sz="2200" b="1" i="0" dirty="0">
                <a:solidFill>
                  <a:schemeClr val="bg1"/>
                </a:solidFill>
                <a:effectLst/>
              </a:rPr>
              <a:t>ı</a:t>
            </a:r>
            <a:r>
              <a:rPr lang="en-US" altLang="en-US" sz="2200" b="1" i="0" dirty="0">
                <a:solidFill>
                  <a:schemeClr val="bg1"/>
                </a:solidFill>
                <a:effectLst/>
              </a:rPr>
              <a:t>n</a:t>
            </a:r>
            <a:r>
              <a:rPr lang="" altLang="en-US" sz="2200" b="1" i="0" dirty="0">
                <a:solidFill>
                  <a:schemeClr val="bg1"/>
                </a:solidFill>
                <a:effectLst/>
              </a:rPr>
              <a:t>ı</a:t>
            </a:r>
            <a:r>
              <a:rPr lang="en-US" altLang="en-US" sz="2200" b="1" i="0" dirty="0">
                <a:solidFill>
                  <a:schemeClr val="bg1"/>
                </a:solidFill>
                <a:effectLst/>
              </a:rPr>
              <a:t>n d</a:t>
            </a:r>
            <a:r>
              <a:rPr lang="" altLang="en-US" sz="2200" b="1" i="0" dirty="0">
                <a:solidFill>
                  <a:schemeClr val="bg1"/>
                </a:solidFill>
                <a:effectLst/>
              </a:rPr>
              <a:t>ışı</a:t>
            </a:r>
            <a:r>
              <a:rPr lang="en-US" altLang="en-US" sz="2200" b="1" i="0" dirty="0">
                <a:solidFill>
                  <a:schemeClr val="bg1"/>
                </a:solidFill>
                <a:effectLst/>
              </a:rPr>
              <a:t>nda kal</a:t>
            </a:r>
            <a:r>
              <a:rPr lang="" altLang="en-US" sz="2200" b="1" i="0" dirty="0">
                <a:solidFill>
                  <a:schemeClr val="bg1"/>
                </a:solidFill>
                <a:effectLst/>
              </a:rPr>
              <a:t>ı</a:t>
            </a:r>
            <a:r>
              <a:rPr lang="en-US" altLang="en-US" sz="2200" b="1" i="0" dirty="0">
                <a:solidFill>
                  <a:schemeClr val="bg1"/>
                </a:solidFill>
                <a:effectLst/>
              </a:rPr>
              <a:t>nca bu alan mezar yeri olarak kullan</a:t>
            </a:r>
            <a:r>
              <a:rPr lang="" altLang="en-US" sz="2200" b="1" i="0" dirty="0">
                <a:solidFill>
                  <a:schemeClr val="bg1"/>
                </a:solidFill>
                <a:effectLst/>
              </a:rPr>
              <a:t>ı</a:t>
            </a:r>
            <a:r>
              <a:rPr lang="en-US" altLang="en-US" sz="2200" b="1" i="0" dirty="0">
                <a:solidFill>
                  <a:schemeClr val="bg1"/>
                </a:solidFill>
                <a:effectLst/>
              </a:rPr>
              <a:t>lmaya ba</a:t>
            </a:r>
            <a:r>
              <a:rPr lang="" altLang="en-US" sz="2200" b="1" i="0" dirty="0">
                <a:solidFill>
                  <a:schemeClr val="bg1"/>
                </a:solidFill>
                <a:effectLst/>
              </a:rPr>
              <a:t>ş</a:t>
            </a:r>
            <a:r>
              <a:rPr lang="en-US" altLang="en-US" sz="2200" b="1" i="0" dirty="0">
                <a:solidFill>
                  <a:schemeClr val="bg1"/>
                </a:solidFill>
                <a:effectLst/>
              </a:rPr>
              <a:t>land</a:t>
            </a:r>
            <a:r>
              <a:rPr lang="" altLang="en-US" sz="2200" b="1" i="0" dirty="0">
                <a:solidFill>
                  <a:schemeClr val="bg1"/>
                </a:solidFill>
                <a:effectLst/>
              </a:rPr>
              <a:t>ı</a:t>
            </a:r>
            <a:r>
              <a:rPr lang="en-US" altLang="en-US" sz="2200" b="1" i="0" dirty="0">
                <a:solidFill>
                  <a:schemeClr val="bg1"/>
                </a:solidFill>
                <a:effectLst/>
              </a:rPr>
              <a:t>. </a:t>
            </a:r>
            <a:br>
              <a:rPr lang="en-US" altLang="en-US" sz="2200" b="1" i="0" dirty="0">
                <a:solidFill>
                  <a:schemeClr val="bg1"/>
                </a:solidFill>
                <a:effectLst/>
              </a:rPr>
            </a:br>
            <a:br>
              <a:rPr lang="en-US" altLang="en-US" sz="2200" b="1" i="0" dirty="0">
                <a:solidFill>
                  <a:schemeClr val="bg1"/>
                </a:solidFill>
                <a:effectLst/>
              </a:rPr>
            </a:br>
            <a:r>
              <a:rPr lang="tr-TR" altLang="en-US" sz="2200" b="1" i="0" dirty="0">
                <a:solidFill>
                  <a:schemeClr val="bg1"/>
                </a:solidFill>
                <a:effectLst/>
              </a:rPr>
              <a:t>Eyüpsultan ilçesinde gezilecek tarihi doğal yerler Feshane,Pierre Loti Tepesi,Ebu Eyyüp El-Ensari Türbesine otelimizden toplu taşıma araçlarıyla veya özel aracınızla 15 dk. süresinde ulaşabilirsiniz.</a:t>
            </a:r>
            <a:br>
              <a:rPr lang="tr-TR" altLang="en-US" sz="1600" b="0" i="0" dirty="0">
                <a:solidFill>
                  <a:schemeClr val="bg1"/>
                </a:solidFill>
                <a:effectLst/>
              </a:rPr>
            </a:br>
            <a:br>
              <a:rPr lang="en-US" sz="1200" b="0" i="0" dirty="0">
                <a:solidFill>
                  <a:schemeClr val="bg1"/>
                </a:solidFill>
                <a:effectLst/>
              </a:rPr>
            </a:br>
            <a:endParaRPr lang="en-US" sz="1200" b="1" dirty="0">
              <a:solidFill>
                <a:schemeClr val="bg1"/>
              </a:solidFill>
            </a:endParaRPr>
          </a:p>
        </p:txBody>
      </p:sp>
      <p:pic>
        <p:nvPicPr>
          <p:cNvPr id="3" name="Picture 2"/>
          <p:cNvPicPr/>
          <p:nvPr/>
        </p:nvPicPr>
        <p:blipFill>
          <a:blip r:embed="rId1"/>
          <a:stretch>
            <a:fillRect/>
          </a:stretch>
        </p:blipFill>
        <p:spPr>
          <a:xfrm>
            <a:off x="8314690" y="0"/>
            <a:ext cx="3877310" cy="2222500"/>
          </a:xfrm>
          <a:prstGeom prst="rect">
            <a:avLst/>
          </a:prstGeom>
        </p:spPr>
      </p:pic>
      <p:pic>
        <p:nvPicPr>
          <p:cNvPr id="4" name="Picture 3"/>
          <p:cNvPicPr/>
          <p:nvPr/>
        </p:nvPicPr>
        <p:blipFill>
          <a:blip r:embed="rId2"/>
          <a:stretch>
            <a:fillRect/>
          </a:stretch>
        </p:blipFill>
        <p:spPr>
          <a:xfrm>
            <a:off x="8314690" y="2222500"/>
            <a:ext cx="3877945" cy="2286000"/>
          </a:xfrm>
          <a:prstGeom prst="rect">
            <a:avLst/>
          </a:prstGeom>
        </p:spPr>
      </p:pic>
      <p:pic>
        <p:nvPicPr>
          <p:cNvPr id="5" name="Picture 4"/>
          <p:cNvPicPr/>
          <p:nvPr/>
        </p:nvPicPr>
        <p:blipFill>
          <a:blip r:embed="rId3"/>
          <a:stretch>
            <a:fillRect/>
          </a:stretch>
        </p:blipFill>
        <p:spPr>
          <a:xfrm>
            <a:off x="8314690" y="4531360"/>
            <a:ext cx="3877310" cy="2326640"/>
          </a:xfrm>
          <a:prstGeom prst="rect">
            <a:avLst/>
          </a:prstGeom>
        </p:spPr>
      </p:pic>
    </p:spTree>
  </p:cSld>
  <p:clrMapOvr>
    <a:masterClrMapping/>
  </p:clrMapOvr>
</p:sld>
</file>

<file path=ppt/tags/tag1.xml><?xml version="1.0" encoding="utf-8"?>
<p:tagLst xmlns:p="http://schemas.openxmlformats.org/presentationml/2006/main">
  <p:tag name="TABLE_ENDDRAG_ORIGIN_RECT" val="307*71"/>
  <p:tag name="TABLE_ENDDRAG_RECT" val="48*328*307*71"/>
</p:tagLst>
</file>

<file path=ppt/tags/tag2.xml><?xml version="1.0" encoding="utf-8"?>
<p:tagLst xmlns:p="http://schemas.openxmlformats.org/presentationml/2006/main">
  <p:tag name="TABLE_ENDDRAG_ORIGIN_RECT" val="307*63"/>
  <p:tag name="TABLE_ENDDRAG_RECT" val="48*413*307*63"/>
</p:tagLst>
</file>

<file path=ppt/tags/tag3.xml><?xml version="1.0" encoding="utf-8"?>
<p:tagLst xmlns:p="http://schemas.openxmlformats.org/presentationml/2006/main">
  <p:tag name="TABLE_ENDDRAG_ORIGIN_RECT" val="264*53"/>
  <p:tag name="TABLE_ENDDRAG_RECT" val="73*408*264*53"/>
</p:tagLst>
</file>

<file path=ppt/tags/tag4.xml><?xml version="1.0" encoding="utf-8"?>
<p:tagLst xmlns:p="http://schemas.openxmlformats.org/presentationml/2006/main">
  <p:tag name="TABLE_ENDDRAG_ORIGIN_RECT" val="264*61"/>
  <p:tag name="TABLE_ENDDRAG_RECT" val="73*408*264*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12695</Words>
  <Application>WPS Presentation</Application>
  <PresentationFormat>Geniş ekran</PresentationFormat>
  <Paragraphs>162</Paragraphs>
  <Slides>26</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SimSun</vt:lpstr>
      <vt:lpstr>Wingdings</vt:lpstr>
      <vt:lpstr>Microsoft Sans Serif</vt:lpstr>
      <vt:lpstr>Calibri</vt:lpstr>
      <vt:lpstr>Microsoft YaHei</vt:lpstr>
      <vt:lpstr>Arial Unicode MS</vt:lpstr>
      <vt:lpstr>Calibri Light</vt:lpstr>
      <vt:lpstr>Roboto</vt:lpstr>
      <vt:lpstr>Tahoma</vt:lpstr>
      <vt:lpstr>sans-serif</vt:lpstr>
      <vt:lpstr>Segoe Print</vt:lpstr>
      <vt:lpstr>Calibri</vt:lpstr>
      <vt:lpstr>Times New Roman</vt:lpstr>
      <vt:lpstr>Office Theme</vt:lpstr>
      <vt:lpstr>PowerPoint 演示文稿</vt:lpstr>
      <vt:lpstr>   SÜRDÜRÜLEBİLİRLİK RAPORU   RAMADA bY Wyndham Alibeyköy olarak yayınladığımız sürdürülebilirlik raporunda çevresel ve sosyal alanda yaptığımız çalışmaları ve geleceğe yönelik hedeflerimizi paylaşmak istiyoruz.  Sürdürülebilir Turizm odaklı gelişme ve büyüme hedeflerine gönülden bağlıyız. Yasal uyumun bir adım önüne geçerek yaptığımız işlerde kalite,çevre,gıda güvenliği,enerji,iş ve işçi sağlığı güvenliği konularında  uluslararası standartlara erişmek için gayret içerisindeyiz.  Tüm paydaşlarımızla kalıcı ve samimi lişkiler kurmaya özen göstererek toplumsal duyarlılığı göz önünde bulunduruyoruz. Sürdürülebilirlik risklerinin etkin biçimde yönetilmesi ve sürdürülebilir büyümenin uzun vadeli stratejilerle sağlanmasına odaklanıyoruz.  Sürdürülebilirlik Raporumuz 2025 dönemi ilk yarı verilerini içermektedir.     </vt:lpstr>
      <vt:lpstr>    HAKKIMIZDA   RAMADA BY WYNDHAM ALİBEYKÖY , İstanbul ili , Eyüpsultan ilçesinde  150 oda/ 300 yatak kapasitesiyle  hizmet vermektedir.  İstanbul Havalimanı'ndan (IST) arabayla kısa sürede ulaşılabilen Ramada by Wyndham İstanbul Alibeyköy otel; restoranlara, mağazalara ve Şehrin Tarihi Bölgesindeki önemli yerlere yakın bir konumdadır.   Metroya yakınlık sayesinde şehirde kolaylıkla gezebilir, Miniatürk'ten fotoğraf paylaşabilir, Vialand'de eğlenceli saatler geçirebilir veya Galata Kulesi manzarasının keyfini çıkarabilirsiniz. Maslak Plazalar Bölgesine yakın konumdaki otelimiz, iş amaçlı seyahat eden konuklar için de idealdir. </vt:lpstr>
      <vt:lpstr>  HİZMETLERİMİZ  7/24 Resepsiyon Concierge Emanet Dolabı Restaurant Cafe Oda Servisi Kahvaltı  Toplantı Salonu Etkinlik ve Organizasyon SPA Çalışma Alanı Çamaşırhane Ütü Transfer Otopark Vale  Kablosuz İnternet Bağlantısı</vt:lpstr>
      <vt:lpstr>      ODALARIMIZDA  LCD Tv Klima Saç Kurutma Makinesi Mini Buzdolabı Kettle Telefon Kasa Oturma Grubu Havlu Terlik Şampuan Duş Jeli El Sabunu Şehir Manzaralı Engelli Odası</vt:lpstr>
      <vt:lpstr>               </vt:lpstr>
      <vt:lpstr>  SPA  Doğal atmosferiyle dikkat çeken SPA, tüm terapilerde kullanılan dünyaca ünlü doğal ürünleriyle, duygulara hitap eden yumuşak müziği ve özel bitki yağlarının havaya yayılan aroması eşliğinde misafirlerine saf ve lüks bir rahatlama hissi sunuyor.  Ayrıca SPA alanımızda hamam, sauna ve buhar odası bulunmaktadır.    </vt:lpstr>
      <vt:lpstr>  TOPLANTI  Ramada By Wyndham Alibeyköy modern toplantı salonları ve iş toplantıları ve etkinlikler için son derece ideal bir konuma sahip.  Şehrin en seçkin toplantılarına ve etkinliklerine ev sahipliği yapan Ramada By Wyndham Alibeyköy, her tür toplantı ve sosyal organizasyon için özel olarak tasarlanmış toplantı salonlarında, en yeni teknolojik olanaklar ile büyük beğeni topluyor.  Konumu ve sahip olduğu olanaklarla, iş dünyasının beklentilerine en iyi şekilde cevap veren Ramada By Wyndham Alibeyköy, konuklarının tüm ihtiyaçları konusunda hizmet sunmaya hazır, dinamik ve profesyonel personeli ile organizasyonların kusursuz bir şekilde tamamlanmasını sağlalamktadır.     </vt:lpstr>
      <vt:lpstr>BÜYÜKADA HAKKINDA    Büyükada, Prens Adaları olarak da bilinen İstanbul açıklarındaki adaların en büyüğüdür.Eski Yunanca adı Prinkipos (Πρίγκηπος)'tur. Prinkipos Yunancada "Prens" anlamına gelmektedir.  Yüzölçümü 5,4 km²'dir. Maltepe sahiline uzaklığı 2.300 metredir.   Büyükada'da biri güney, diğeri kuzeyde olmak üzere iki tepe bulunur. Güneydeki tepe, 203 metre yükseklikteki Yücetepe'dir. Kuzeydeki tepe ise 164 metre yükseklikteki Manastır Tepesi'dir.  1930 yılında Karacabey mevkiindeki Rum Ortodoks mezarlığı yakınında bulunan ve Büyük İskender'in babası Makedonya kralı II. Filip'e ait altın sikkelerin bulunduğu Büyükada Definesi, adanın tarihine ilişkin en eski bulgudur. Hepsi 207 altın sikkeden ibaret olan define şu anda İstanbul Arkeoloji Müzesi'ndedir.    </vt:lpstr>
      <vt:lpstr>POLİTİKALARIMIZ </vt:lpstr>
      <vt:lpstr>POLİTİKALARIMIZ </vt:lpstr>
      <vt:lpstr>POLİTİKALARIMIZ </vt:lpstr>
      <vt:lpstr>POLİTİKALARIMIZ </vt:lpstr>
      <vt:lpstr>POLİTİKALARIMIZ </vt:lpstr>
      <vt:lpstr>POLİTİKALARIMIZ </vt:lpstr>
      <vt:lpstr>ÇEVRE DOSTU UYGULAMALAR </vt:lpstr>
      <vt:lpstr>PERSONEL VE ÇALIŞMA HAYATI   ............................ Pansiyon, 2025 yılında ... kadın, ..... erkek olmak üzere toplam .... personelle hizmet vermektedir.  Personeller Sürdürülebilir Turizm,Çevre Atık Yönetimi, Sürdürülebilirlik Politikaları, Biyoçeşitlilik, Çocuk Hakları,Oryantasyon, İlkyardım, Temel İş Sağlığı Güvenliği ve Hijyen eğitimlerini başarıyla tamamlamış olup iş kanunu hükümlerince gerekli tüm yasal şartlar titizlikle gerçekleştirilmektedir.     2025 Kadın Personel Oranı %.....</vt:lpstr>
      <vt:lpstr>Personel Oranları 2025</vt:lpstr>
      <vt:lpstr>  TARİHİ, KÜLTÜREL VE DOĞAL ALANLARDA ZİYARET KURALLARI   ✓ Ziyaret edeceğiniz alanlarda asılı olan kurallara ve görevlilerin uyarılarına uyunuz.  ✓ Ziyaret edeceğiniz lokasyonun dini ve kültürel hassasiyetlerine göre ziyaretinizi gerçekleştiriniz.  ✓ Cami, türbe vb. ziyaretlerinizde tesettüre uygun bir kıyafet tercih ediniz, ayakkabı ile girilemeyecek alanlara, ayakkabı ile girmeyiniz.  ✓ Çevreyi kirletmeyiniz, ateş yakmayınız.  ✓ Tarihi binalara ve eserlere yazı yazmayınız ve resim çizmeyiniz  ✓ Fotoğraf çekilmesinin yasak olduğu yerlerde fotoğraf çekimi yapmayınız.  ✓ Gezi sırasında toplumun hassasiyetlerini dikkate alınız, başkalarını rahatsız edici davranışlardan kaçınınız.  </vt:lpstr>
      <vt:lpstr>  KÜLTÜREL MİRAS    ............................ olarak Kültürel Mirasımıza sahip çıkıp korumak adına ÇEKÜL Vakfına düzenli olarak bağış yapıyoruz.    </vt:lpstr>
      <vt:lpstr>  BİYOÇEŞİTLİLİK     .......................................................... olarak biyoçeşitliliğimizi koruyarak gelecek nesillere yaşanabilir bir dünya bırakmak için nesli tükenme tehlikesiyle Dünya Doğa Koruma Birliği tarafından işaretlenen KUM ZAMBAKLARINI koruma altına alan AKÇATUDER Derneğine ve TEMA Vakfına düzenli olarak bağış yapıyoruz.    </vt:lpstr>
      <vt:lpstr>           HAYVAN SAĞLIĞI VE REFAHI   Birleşmiş Milletler Çevre Programı (UNEP) ve INTERPOL raporlarına göre ‘’yaban hayatı kaçakçılığı’’ yılda 25 milyar dolarlık bir karaborsa değeriyle dünyanın en büyük yasadışı ticaret türü olarak yer almaktadır.    ZİYARET ETTİĞİNİZ LOKASYONLARDA YABAN HAYATI  TÜRLERİNDEN ÜRETİLEN HEDİYELİK EŞYA VE BENZERİ ÜRÜN ALMAYINIZ !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Barbaros OZDEMIR</dc:creator>
  <cp:keywords>Kurum İçi, Kişisel Veri İçermez</cp:keywords>
  <cp:lastModifiedBy>BARBAROS ÖZDEMİR</cp:lastModifiedBy>
  <cp:revision>295</cp:revision>
  <dcterms:created xsi:type="dcterms:W3CDTF">2022-01-13T16:03:00Z</dcterms:created>
  <dcterms:modified xsi:type="dcterms:W3CDTF">2025-08-02T12:56:54Z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c8d56b50-7cf7-45fd-845c-68d8e770a680</vt:lpwstr>
  </property>
  <property fmtid="{D5CDD505-2E9C-101B-9397-08002B2CF9AE}" pid="3" name="Classification">
    <vt:lpwstr>KI466788df7ee82094d8cd</vt:lpwstr>
  </property>
  <property fmtid="{D5CDD505-2E9C-101B-9397-08002B2CF9AE}" pid="4" name="KVKK">
    <vt:lpwstr>KY4b8994c42c0d5fe6953e</vt:lpwstr>
  </property>
  <property fmtid="{D5CDD505-2E9C-101B-9397-08002B2CF9AE}" pid="5" name="ICV">
    <vt:lpwstr>39BC4ECB300C49419A92985B3244C02C_12</vt:lpwstr>
  </property>
  <property fmtid="{D5CDD505-2E9C-101B-9397-08002B2CF9AE}" pid="6" name="KSOProductBuildVer">
    <vt:lpwstr>1033-12.2.0.21931</vt:lpwstr>
  </property>
</Properties>
</file>